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7" r:id="rId3"/>
    <p:sldId id="258" r:id="rId4"/>
    <p:sldId id="259" r:id="rId5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66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春波 赵" initials="春波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AED89-623D-4490-BA60-861C2449268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logo for our ecommerce 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AED89-623D-4490-BA60-861C2449268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稻壳儿春秋广告/盗版必究        原创来源：http://chn.docer.com/works?userid=199329941#!/work_time"/>
          <p:cNvSpPr>
            <a:spLocks noGrp="1"/>
          </p:cNvSpPr>
          <p:nvPr>
            <p:ph type="pic" sz="quarter" idx="10"/>
          </p:nvPr>
        </p:nvSpPr>
        <p:spPr>
          <a:xfrm>
            <a:off x="695324" y="2753359"/>
            <a:ext cx="3091992" cy="1810910"/>
          </a:xfrm>
          <a:custGeom>
            <a:avLst/>
            <a:gdLst>
              <a:gd name="connsiteX0" fmla="*/ 0 w 3091992"/>
              <a:gd name="connsiteY0" fmla="*/ 0 h 1810910"/>
              <a:gd name="connsiteX1" fmla="*/ 3091992 w 3091992"/>
              <a:gd name="connsiteY1" fmla="*/ 0 h 1810910"/>
              <a:gd name="connsiteX2" fmla="*/ 3091992 w 3091992"/>
              <a:gd name="connsiteY2" fmla="*/ 1810910 h 1810910"/>
              <a:gd name="connsiteX3" fmla="*/ 0 w 3091992"/>
              <a:gd name="connsiteY3" fmla="*/ 1810910 h 1810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1992" h="1810910">
                <a:moveTo>
                  <a:pt x="0" y="0"/>
                </a:moveTo>
                <a:lnTo>
                  <a:pt x="3091992" y="0"/>
                </a:lnTo>
                <a:lnTo>
                  <a:pt x="3091992" y="1810910"/>
                </a:lnTo>
                <a:lnTo>
                  <a:pt x="0" y="18109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2" name="稻壳儿春秋广告/盗版必究        原创来源：http://chn.docer.com/works?userid=199329941#!/work_time"/>
          <p:cNvSpPr>
            <a:spLocks noGrp="1"/>
          </p:cNvSpPr>
          <p:nvPr>
            <p:ph type="pic" sz="quarter" idx="11"/>
          </p:nvPr>
        </p:nvSpPr>
        <p:spPr>
          <a:xfrm>
            <a:off x="8404681" y="2753359"/>
            <a:ext cx="3091992" cy="1810910"/>
          </a:xfrm>
          <a:custGeom>
            <a:avLst/>
            <a:gdLst>
              <a:gd name="connsiteX0" fmla="*/ 0 w 3091992"/>
              <a:gd name="connsiteY0" fmla="*/ 0 h 1810910"/>
              <a:gd name="connsiteX1" fmla="*/ 3091992 w 3091992"/>
              <a:gd name="connsiteY1" fmla="*/ 0 h 1810910"/>
              <a:gd name="connsiteX2" fmla="*/ 3091992 w 3091992"/>
              <a:gd name="connsiteY2" fmla="*/ 1810910 h 1810910"/>
              <a:gd name="connsiteX3" fmla="*/ 0 w 3091992"/>
              <a:gd name="connsiteY3" fmla="*/ 1810910 h 1810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1992" h="1810910">
                <a:moveTo>
                  <a:pt x="0" y="0"/>
                </a:moveTo>
                <a:lnTo>
                  <a:pt x="3091992" y="0"/>
                </a:lnTo>
                <a:lnTo>
                  <a:pt x="3091992" y="1810910"/>
                </a:lnTo>
                <a:lnTo>
                  <a:pt x="0" y="18109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稻壳儿春秋广告/盗版必究        原创来源：http://chn.docer.com/works?userid=199329941#!/work_time"/>
          <p:cNvSpPr>
            <a:spLocks noGrp="1"/>
          </p:cNvSpPr>
          <p:nvPr>
            <p:ph type="pic" sz="quarter" idx="10"/>
          </p:nvPr>
        </p:nvSpPr>
        <p:spPr>
          <a:xfrm>
            <a:off x="-1" y="1594687"/>
            <a:ext cx="3840480" cy="4231937"/>
          </a:xfrm>
          <a:custGeom>
            <a:avLst/>
            <a:gdLst>
              <a:gd name="connsiteX0" fmla="*/ 0 w 3840480"/>
              <a:gd name="connsiteY0" fmla="*/ 0 h 4231937"/>
              <a:gd name="connsiteX1" fmla="*/ 3840480 w 3840480"/>
              <a:gd name="connsiteY1" fmla="*/ 0 h 4231937"/>
              <a:gd name="connsiteX2" fmla="*/ 3840480 w 3840480"/>
              <a:gd name="connsiteY2" fmla="*/ 4231937 h 4231937"/>
              <a:gd name="connsiteX3" fmla="*/ 0 w 3840480"/>
              <a:gd name="connsiteY3" fmla="*/ 4231937 h 423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0480" h="4231937">
                <a:moveTo>
                  <a:pt x="0" y="0"/>
                </a:moveTo>
                <a:lnTo>
                  <a:pt x="3840480" y="0"/>
                </a:lnTo>
                <a:lnTo>
                  <a:pt x="3840480" y="4231937"/>
                </a:lnTo>
                <a:lnTo>
                  <a:pt x="0" y="4231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emf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0.emf"/><Relationship Id="rId7" Type="http://schemas.openxmlformats.org/officeDocument/2006/relationships/image" Target="../media/image29.emf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8.png"/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.svg"/><Relationship Id="rId3" Type="http://schemas.openxmlformats.org/officeDocument/2006/relationships/image" Target="../media/image55.png"/><Relationship Id="rId2" Type="http://schemas.openxmlformats.org/officeDocument/2006/relationships/image" Target="../media/image1.svg"/><Relationship Id="rId1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4.svg"/><Relationship Id="rId3" Type="http://schemas.openxmlformats.org/officeDocument/2006/relationships/image" Target="../media/image57.png"/><Relationship Id="rId2" Type="http://schemas.openxmlformats.org/officeDocument/2006/relationships/image" Target="../media/image3.svg"/><Relationship Id="rId1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772120" y="0"/>
            <a:ext cx="4498380" cy="1671059"/>
          </a:xfrm>
          <a:custGeom>
            <a:avLst/>
            <a:gdLst>
              <a:gd name="connsiteX0" fmla="*/ 0 w 5863628"/>
              <a:gd name="connsiteY0" fmla="*/ 0 h 2178221"/>
              <a:gd name="connsiteX1" fmla="*/ 5863628 w 5863628"/>
              <a:gd name="connsiteY1" fmla="*/ 0 h 2178221"/>
              <a:gd name="connsiteX2" fmla="*/ 4218278 w 5863628"/>
              <a:gd name="connsiteY2" fmla="*/ 1645350 h 2178221"/>
              <a:gd name="connsiteX3" fmla="*/ 1645350 w 5863628"/>
              <a:gd name="connsiteY3" fmla="*/ 1645350 h 2178221"/>
              <a:gd name="connsiteX4" fmla="*/ 0 w 5863628"/>
              <a:gd name="connsiteY4" fmla="*/ 0 h 217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3628" h="2178221">
                <a:moveTo>
                  <a:pt x="0" y="0"/>
                </a:moveTo>
                <a:lnTo>
                  <a:pt x="5863628" y="0"/>
                </a:lnTo>
                <a:lnTo>
                  <a:pt x="4218278" y="1645350"/>
                </a:lnTo>
                <a:cubicBezTo>
                  <a:pt x="3507784" y="2355845"/>
                  <a:pt x="2355845" y="2355845"/>
                  <a:pt x="1645350" y="1645350"/>
                </a:cubicBezTo>
                <a:lnTo>
                  <a:pt x="0" y="0"/>
                </a:ln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稻壳儿春秋广告/盗版必究        原创来源：http://chn.docer.com/works?userid=199329941#!/work_time"/>
          <p:cNvSpPr/>
          <p:nvPr/>
        </p:nvSpPr>
        <p:spPr>
          <a:xfrm rot="2700000">
            <a:off x="-1523657" y="2698198"/>
            <a:ext cx="4966314" cy="4966314"/>
          </a:xfrm>
          <a:prstGeom prst="roundRect">
            <a:avLst/>
          </a:pr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 rot="2700000">
            <a:off x="3668105" y="4637763"/>
            <a:ext cx="1087184" cy="1087184"/>
          </a:xfrm>
          <a:prstGeom prst="roundRect">
            <a:avLst/>
          </a:pr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稻壳儿春秋广告/盗版必究        原创来源：http://chn.docer.com/works?userid=199329941#!/work_time"/>
          <p:cNvSpPr/>
          <p:nvPr/>
        </p:nvSpPr>
        <p:spPr>
          <a:xfrm rot="2700000">
            <a:off x="8200402" y="-1071791"/>
            <a:ext cx="2998691" cy="2998690"/>
          </a:xfrm>
          <a:prstGeom prst="roundRect">
            <a:avLst/>
          </a:pr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稻壳儿春秋广告/盗版必究        原创来源：http://chn.docer.com/works?userid=199329941#!/work_time"/>
          <p:cNvSpPr/>
          <p:nvPr/>
        </p:nvSpPr>
        <p:spPr>
          <a:xfrm rot="2700000">
            <a:off x="8972401" y="-1548003"/>
            <a:ext cx="3713986" cy="3713985"/>
          </a:xfrm>
          <a:prstGeom prst="roundRect">
            <a:avLst/>
          </a:pr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稻壳儿春秋广告/盗版必究        原创来源：http://chn.docer.com/works?userid=199329941#!/work_time"/>
          <p:cNvSpPr/>
          <p:nvPr/>
        </p:nvSpPr>
        <p:spPr>
          <a:xfrm rot="2700000">
            <a:off x="3400571" y="2610630"/>
            <a:ext cx="606728" cy="606728"/>
          </a:xfrm>
          <a:prstGeom prst="roundRect">
            <a:avLst/>
          </a:pr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稻壳儿春秋广告/盗版必究        原创来源：http://chn.docer.com/works?userid=199329941#!/work_time"/>
          <p:cNvSpPr/>
          <p:nvPr/>
        </p:nvSpPr>
        <p:spPr>
          <a:xfrm rot="2700000">
            <a:off x="-3463370" y="3085103"/>
            <a:ext cx="4192504" cy="41925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稻壳儿春秋广告/盗版必究        原创来源：http://chn.docer.com/works?userid=199329941#!/work_time"/>
          <p:cNvSpPr txBox="1"/>
          <p:nvPr/>
        </p:nvSpPr>
        <p:spPr>
          <a:xfrm>
            <a:off x="5064703" y="3773081"/>
            <a:ext cx="6333548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4400" dirty="0">
                <a:solidFill>
                  <a:srgbClr val="F67654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FINAL PRESENTATION</a:t>
            </a:r>
            <a:endParaRPr lang="en-US" altLang="zh-CN" sz="4400" dirty="0">
              <a:solidFill>
                <a:srgbClr val="F67654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稻壳儿春秋广告/盗版必究        原创来源：http://chn.docer.com/works?userid=199329941#!/work_time"/>
          <p:cNvSpPr txBox="1"/>
          <p:nvPr/>
        </p:nvSpPr>
        <p:spPr>
          <a:xfrm>
            <a:off x="5810250" y="3230880"/>
            <a:ext cx="5588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PROJECT MANAGEMENT</a:t>
            </a:r>
            <a:endParaRPr lang="en-US" altLang="zh-CN" sz="32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稻壳儿春秋广告/盗版必究        原创来源：http://chn.docer.com/works?userid=199329941#!/work_time"/>
          <p:cNvSpPr txBox="1"/>
          <p:nvPr/>
        </p:nvSpPr>
        <p:spPr>
          <a:xfrm flipH="1">
            <a:off x="8796655" y="4820285"/>
            <a:ext cx="2506345" cy="2755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PROJECT HALIFEILD BASKET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稻壳儿春秋广告/盗版必究        原创来源：http://chn.docer.com/works?userid=199329941#!/work_time"/>
          <p:cNvSpPr/>
          <p:nvPr/>
        </p:nvSpPr>
        <p:spPr>
          <a:xfrm>
            <a:off x="1363194" y="3"/>
            <a:ext cx="2862972" cy="998458"/>
          </a:xfrm>
          <a:custGeom>
            <a:avLst/>
            <a:gdLst>
              <a:gd name="connsiteX0" fmla="*/ 0 w 3731877"/>
              <a:gd name="connsiteY0" fmla="*/ 0 h 1301487"/>
              <a:gd name="connsiteX1" fmla="*/ 3731877 w 3731877"/>
              <a:gd name="connsiteY1" fmla="*/ 0 h 1301487"/>
              <a:gd name="connsiteX2" fmla="*/ 2829516 w 3731877"/>
              <a:gd name="connsiteY2" fmla="*/ 902360 h 1301487"/>
              <a:gd name="connsiteX3" fmla="*/ 902361 w 3731877"/>
              <a:gd name="connsiteY3" fmla="*/ 902360 h 130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1877" h="1301487">
                <a:moveTo>
                  <a:pt x="0" y="0"/>
                </a:moveTo>
                <a:lnTo>
                  <a:pt x="3731877" y="0"/>
                </a:lnTo>
                <a:lnTo>
                  <a:pt x="2829516" y="902360"/>
                </a:lnTo>
                <a:cubicBezTo>
                  <a:pt x="2297347" y="1434530"/>
                  <a:pt x="1434530" y="1434530"/>
                  <a:pt x="902361" y="902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稻壳儿春秋广告/盗版必究        原创来源：http://chn.docer.com/works?userid=199329941#!/work_time"/>
          <p:cNvSpPr/>
          <p:nvPr/>
        </p:nvSpPr>
        <p:spPr>
          <a:xfrm rot="2700000">
            <a:off x="3851140" y="-3663719"/>
            <a:ext cx="6909795" cy="6909793"/>
          </a:xfrm>
          <a:prstGeom prst="roundRect">
            <a:avLst/>
          </a:pr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稻壳儿春秋广告/盗版必究        原创来源：http://chn.docer.com/works?userid=199329941#!/work_time"/>
          <p:cNvSpPr/>
          <p:nvPr/>
        </p:nvSpPr>
        <p:spPr>
          <a:xfrm rot="2700000">
            <a:off x="7753438" y="3697885"/>
            <a:ext cx="7486472" cy="7486467"/>
          </a:xfrm>
          <a:prstGeom prst="roundRect">
            <a:avLst/>
          </a:pr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稻壳儿春秋广告/盗版必究        原创来源：http://chn.docer.com/works?userid=199329941#!/work_time"/>
          <p:cNvSpPr/>
          <p:nvPr/>
        </p:nvSpPr>
        <p:spPr>
          <a:xfrm rot="2700000">
            <a:off x="3679692" y="-4330467"/>
            <a:ext cx="6909795" cy="6909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稻壳儿春秋广告/盗版必究        原创来源：http://chn.docer.com/works?userid=199329941#!/work_time"/>
          <p:cNvSpPr/>
          <p:nvPr/>
        </p:nvSpPr>
        <p:spPr>
          <a:xfrm rot="2700000">
            <a:off x="2313891" y="1103488"/>
            <a:ext cx="1142946" cy="1142946"/>
          </a:xfrm>
          <a:prstGeom prst="roundRect">
            <a:avLst/>
          </a:pr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稻壳儿春秋广告/盗版必究        原创来源：http://chn.docer.com/works?userid=199329941#!/work_time"/>
          <p:cNvSpPr txBox="1"/>
          <p:nvPr/>
        </p:nvSpPr>
        <p:spPr>
          <a:xfrm flipH="1">
            <a:off x="695325" y="4438271"/>
            <a:ext cx="354590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800" dirty="0">
                <a:sym typeface="+mn-ea"/>
              </a:rPr>
              <a:t>BELBIN ANALYSIS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稻壳儿春秋广告/盗版必究        原创来源：http://chn.docer.com/works?userid=199329941#!/work_time"/>
          <p:cNvSpPr/>
          <p:nvPr/>
        </p:nvSpPr>
        <p:spPr>
          <a:xfrm rot="2700000">
            <a:off x="6678765" y="-1687006"/>
            <a:ext cx="3374012" cy="3374012"/>
          </a:xfrm>
          <a:prstGeom prst="roundRect">
            <a:avLst/>
          </a:pr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72110" y="5386705"/>
            <a:ext cx="56076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Belbin analysis is a popular strategy for discovering and assessing team members' behavioral strengths and limitations.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Placeholder 1" descr="TeamBelbin Analysis_77297945.pdf - WPS Office 4_30_2023 11_33_51 PM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2639695" y="220345"/>
            <a:ext cx="7042785" cy="6195695"/>
          </a:xfrm>
          <a:prstGeom prst="rect">
            <a:avLst/>
          </a:prstGeom>
        </p:spPr>
      </p:pic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455" y="0"/>
            <a:ext cx="1011555" cy="536575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209530" y="5671820"/>
            <a:ext cx="1982470" cy="1186180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572115" y="6250305"/>
            <a:ext cx="1377950" cy="607695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稻壳儿春秋广告/盗版必究        原创来源：http://chn.docer.com/works?userid=199329941#!/work_time"/>
          <p:cNvSpPr/>
          <p:nvPr/>
        </p:nvSpPr>
        <p:spPr>
          <a:xfrm>
            <a:off x="75565" y="635"/>
            <a:ext cx="1675130" cy="887730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/>
        </p:nvSpPr>
        <p:spPr>
          <a:xfrm>
            <a:off x="4399281" y="392370"/>
            <a:ext cx="339343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COMMUNICATION TOOLS USED</a:t>
            </a:r>
            <a:endParaRPr lang="en-US" altLang="zh-CN" sz="20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稻壳儿春秋广告/盗版必究        原创来源：http://chn.docer.com/works?userid=199329941#!/work_time"/>
          <p:cNvSpPr/>
          <p:nvPr/>
        </p:nvSpPr>
        <p:spPr>
          <a:xfrm>
            <a:off x="5909599" y="4547543"/>
            <a:ext cx="372516" cy="374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516" extrusionOk="0">
                <a:moveTo>
                  <a:pt x="21431" y="21265"/>
                </a:moveTo>
                <a:cubicBezTo>
                  <a:pt x="21094" y="21600"/>
                  <a:pt x="20588" y="21600"/>
                  <a:pt x="20419" y="21265"/>
                </a:cubicBezTo>
                <a:cubicBezTo>
                  <a:pt x="14513" y="15405"/>
                  <a:pt x="14513" y="15405"/>
                  <a:pt x="14513" y="15405"/>
                </a:cubicBezTo>
                <a:cubicBezTo>
                  <a:pt x="12994" y="16577"/>
                  <a:pt x="10969" y="17414"/>
                  <a:pt x="8775" y="17414"/>
                </a:cubicBezTo>
                <a:cubicBezTo>
                  <a:pt x="3881" y="17414"/>
                  <a:pt x="0" y="13563"/>
                  <a:pt x="0" y="8707"/>
                </a:cubicBezTo>
                <a:cubicBezTo>
                  <a:pt x="0" y="3851"/>
                  <a:pt x="3881" y="0"/>
                  <a:pt x="8775" y="0"/>
                </a:cubicBezTo>
                <a:cubicBezTo>
                  <a:pt x="13669" y="0"/>
                  <a:pt x="17550" y="3851"/>
                  <a:pt x="17550" y="8707"/>
                </a:cubicBezTo>
                <a:cubicBezTo>
                  <a:pt x="17550" y="10884"/>
                  <a:pt x="16706" y="12893"/>
                  <a:pt x="15525" y="14400"/>
                </a:cubicBezTo>
                <a:cubicBezTo>
                  <a:pt x="21431" y="20260"/>
                  <a:pt x="21431" y="20260"/>
                  <a:pt x="21431" y="20260"/>
                </a:cubicBezTo>
                <a:cubicBezTo>
                  <a:pt x="21600" y="20428"/>
                  <a:pt x="21600" y="20930"/>
                  <a:pt x="21431" y="21265"/>
                </a:cubicBezTo>
                <a:close/>
                <a:moveTo>
                  <a:pt x="8775" y="1340"/>
                </a:moveTo>
                <a:cubicBezTo>
                  <a:pt x="4725" y="1340"/>
                  <a:pt x="1350" y="4688"/>
                  <a:pt x="1350" y="8707"/>
                </a:cubicBezTo>
                <a:cubicBezTo>
                  <a:pt x="1350" y="12726"/>
                  <a:pt x="4725" y="16074"/>
                  <a:pt x="8775" y="16074"/>
                </a:cubicBezTo>
                <a:cubicBezTo>
                  <a:pt x="12825" y="16074"/>
                  <a:pt x="16200" y="12726"/>
                  <a:pt x="16200" y="8707"/>
                </a:cubicBezTo>
                <a:cubicBezTo>
                  <a:pt x="16200" y="4688"/>
                  <a:pt x="12825" y="1340"/>
                  <a:pt x="8775" y="134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sz="quarter" idx="11"/>
          </p:nvPr>
        </p:nvPicPr>
        <p:blipFill>
          <a:blip r:embed="rId1"/>
          <a:stretch>
            <a:fillRect/>
          </a:stretch>
        </p:blipFill>
        <p:spPr>
          <a:xfrm>
            <a:off x="8286750" y="4815205"/>
            <a:ext cx="3091815" cy="950595"/>
          </a:xfrm>
          <a:prstGeom prst="rect">
            <a:avLst/>
          </a:prstGeom>
        </p:spPr>
      </p:pic>
      <p:pic>
        <p:nvPicPr>
          <p:cNvPr id="26" name="Picture Placeholder 25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4892040" y="2418715"/>
            <a:ext cx="2004695" cy="18110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40" y="1170305"/>
            <a:ext cx="2891790" cy="16268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40" y="4072255"/>
            <a:ext cx="2444750" cy="268414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7830" y="1170305"/>
            <a:ext cx="2070735" cy="2070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/>
        </p:nvSpPr>
        <p:spPr>
          <a:xfrm>
            <a:off x="4399281" y="392370"/>
            <a:ext cx="33934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PROJECT</a:t>
            </a:r>
            <a:endParaRPr lang="en-US" altLang="zh-CN" sz="20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稻壳儿春秋广告/盗版必究        原创来源：http://chn.docer.com/works?userid=199329941#!/work_time"/>
          <p:cNvSpPr/>
          <p:nvPr/>
        </p:nvSpPr>
        <p:spPr bwMode="auto">
          <a:xfrm>
            <a:off x="402908" y="1036003"/>
            <a:ext cx="3823652" cy="1692276"/>
          </a:xfrm>
          <a:custGeom>
            <a:avLst/>
            <a:gdLst>
              <a:gd name="T0" fmla="*/ 245 w 310"/>
              <a:gd name="T1" fmla="*/ 202 h 202"/>
              <a:gd name="T2" fmla="*/ 0 w 310"/>
              <a:gd name="T3" fmla="*/ 202 h 202"/>
              <a:gd name="T4" fmla="*/ 0 w 310"/>
              <a:gd name="T5" fmla="*/ 0 h 202"/>
              <a:gd name="T6" fmla="*/ 245 w 310"/>
              <a:gd name="T7" fmla="*/ 0 h 202"/>
              <a:gd name="T8" fmla="*/ 310 w 310"/>
              <a:gd name="T9" fmla="*/ 66 h 202"/>
              <a:gd name="T10" fmla="*/ 310 w 310"/>
              <a:gd name="T11" fmla="*/ 136 h 202"/>
              <a:gd name="T12" fmla="*/ 245 w 310"/>
              <a:gd name="T1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0" h="202">
                <a:moveTo>
                  <a:pt x="245" y="202"/>
                </a:moveTo>
                <a:cubicBezTo>
                  <a:pt x="0" y="202"/>
                  <a:pt x="0" y="202"/>
                  <a:pt x="0" y="202"/>
                </a:cubicBezTo>
                <a:cubicBezTo>
                  <a:pt x="0" y="0"/>
                  <a:pt x="0" y="0"/>
                  <a:pt x="0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81" y="0"/>
                  <a:pt x="310" y="30"/>
                  <a:pt x="310" y="66"/>
                </a:cubicBezTo>
                <a:cubicBezTo>
                  <a:pt x="310" y="136"/>
                  <a:pt x="310" y="136"/>
                  <a:pt x="310" y="136"/>
                </a:cubicBezTo>
                <a:lnTo>
                  <a:pt x="245" y="202"/>
                </a:lnTo>
                <a:close/>
              </a:path>
            </a:pathLst>
          </a:custGeom>
          <a:solidFill>
            <a:srgbClr val="F67654">
              <a:alpha val="8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稻壳儿春秋广告/盗版必究        原创来源：http://chn.docer.com/works?userid=199329941#!/work_time"/>
          <p:cNvSpPr/>
          <p:nvPr/>
        </p:nvSpPr>
        <p:spPr bwMode="auto">
          <a:xfrm>
            <a:off x="3424181" y="2159636"/>
            <a:ext cx="802379" cy="554038"/>
          </a:xfrm>
          <a:custGeom>
            <a:avLst/>
            <a:gdLst>
              <a:gd name="T0" fmla="*/ 0 w 341"/>
              <a:gd name="T1" fmla="*/ 349 h 349"/>
              <a:gd name="T2" fmla="*/ 0 w 341"/>
              <a:gd name="T3" fmla="*/ 0 h 349"/>
              <a:gd name="T4" fmla="*/ 341 w 341"/>
              <a:gd name="T5" fmla="*/ 0 h 349"/>
              <a:gd name="T6" fmla="*/ 0 w 341"/>
              <a:gd name="T7" fmla="*/ 349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1" h="349">
                <a:moveTo>
                  <a:pt x="0" y="349"/>
                </a:moveTo>
                <a:lnTo>
                  <a:pt x="0" y="0"/>
                </a:lnTo>
                <a:lnTo>
                  <a:pt x="341" y="0"/>
                </a:lnTo>
                <a:lnTo>
                  <a:pt x="0" y="349"/>
                </a:lnTo>
                <a:close/>
              </a:path>
            </a:pathLst>
          </a:custGeom>
          <a:solidFill>
            <a:srgbClr val="F676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稻壳儿春秋广告/盗版必究        原创来源：http://chn.docer.com/works?userid=199329941#!/work_time"/>
          <p:cNvSpPr txBox="1"/>
          <p:nvPr/>
        </p:nvSpPr>
        <p:spPr>
          <a:xfrm>
            <a:off x="536575" y="1222375"/>
            <a:ext cx="2405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GANTT CHART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稻壳儿春秋广告/盗版必究        原创来源：http://chn.docer.com/works?userid=199329941#!/work_time"/>
          <p:cNvSpPr txBox="1"/>
          <p:nvPr/>
        </p:nvSpPr>
        <p:spPr>
          <a:xfrm>
            <a:off x="403225" y="1751965"/>
            <a:ext cx="2941955" cy="57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Set dependencies between task to ensure that project stays on track.</a:t>
            </a:r>
            <a:endParaRPr lang="en-US" altLang="zh-CN" sz="105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稻壳儿春秋广告/盗版必究        原创来源：http://chn.docer.com/works?userid=199329941#!/work_time"/>
          <p:cNvSpPr/>
          <p:nvPr/>
        </p:nvSpPr>
        <p:spPr bwMode="auto">
          <a:xfrm>
            <a:off x="204788" y="4726623"/>
            <a:ext cx="3823652" cy="1692276"/>
          </a:xfrm>
          <a:custGeom>
            <a:avLst/>
            <a:gdLst>
              <a:gd name="T0" fmla="*/ 245 w 310"/>
              <a:gd name="T1" fmla="*/ 202 h 202"/>
              <a:gd name="T2" fmla="*/ 0 w 310"/>
              <a:gd name="T3" fmla="*/ 202 h 202"/>
              <a:gd name="T4" fmla="*/ 0 w 310"/>
              <a:gd name="T5" fmla="*/ 0 h 202"/>
              <a:gd name="T6" fmla="*/ 245 w 310"/>
              <a:gd name="T7" fmla="*/ 0 h 202"/>
              <a:gd name="T8" fmla="*/ 310 w 310"/>
              <a:gd name="T9" fmla="*/ 66 h 202"/>
              <a:gd name="T10" fmla="*/ 310 w 310"/>
              <a:gd name="T11" fmla="*/ 136 h 202"/>
              <a:gd name="T12" fmla="*/ 245 w 310"/>
              <a:gd name="T1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0" h="202">
                <a:moveTo>
                  <a:pt x="245" y="202"/>
                </a:moveTo>
                <a:cubicBezTo>
                  <a:pt x="0" y="202"/>
                  <a:pt x="0" y="202"/>
                  <a:pt x="0" y="202"/>
                </a:cubicBezTo>
                <a:cubicBezTo>
                  <a:pt x="0" y="0"/>
                  <a:pt x="0" y="0"/>
                  <a:pt x="0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81" y="0"/>
                  <a:pt x="310" y="30"/>
                  <a:pt x="310" y="66"/>
                </a:cubicBezTo>
                <a:cubicBezTo>
                  <a:pt x="310" y="136"/>
                  <a:pt x="310" y="136"/>
                  <a:pt x="310" y="136"/>
                </a:cubicBezTo>
                <a:lnTo>
                  <a:pt x="245" y="202"/>
                </a:lnTo>
                <a:close/>
              </a:path>
            </a:pathLst>
          </a:custGeom>
          <a:solidFill>
            <a:srgbClr val="2A2625">
              <a:alpha val="8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稻壳儿春秋广告/盗版必究        原创来源：http://chn.docer.com/works?userid=199329941#!/work_time"/>
          <p:cNvSpPr/>
          <p:nvPr/>
        </p:nvSpPr>
        <p:spPr bwMode="auto">
          <a:xfrm>
            <a:off x="3226061" y="5864861"/>
            <a:ext cx="802379" cy="554038"/>
          </a:xfrm>
          <a:custGeom>
            <a:avLst/>
            <a:gdLst>
              <a:gd name="T0" fmla="*/ 0 w 341"/>
              <a:gd name="T1" fmla="*/ 349 h 349"/>
              <a:gd name="T2" fmla="*/ 0 w 341"/>
              <a:gd name="T3" fmla="*/ 0 h 349"/>
              <a:gd name="T4" fmla="*/ 341 w 341"/>
              <a:gd name="T5" fmla="*/ 0 h 349"/>
              <a:gd name="T6" fmla="*/ 0 w 341"/>
              <a:gd name="T7" fmla="*/ 349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1" h="349">
                <a:moveTo>
                  <a:pt x="0" y="349"/>
                </a:moveTo>
                <a:lnTo>
                  <a:pt x="0" y="0"/>
                </a:lnTo>
                <a:lnTo>
                  <a:pt x="341" y="0"/>
                </a:lnTo>
                <a:lnTo>
                  <a:pt x="0" y="349"/>
                </a:lnTo>
                <a:close/>
              </a:path>
            </a:pathLst>
          </a:custGeom>
          <a:solidFill>
            <a:srgbClr val="2A26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稻壳儿春秋广告/盗版必究        原创来源：http://chn.docer.com/works?userid=199329941#!/work_time"/>
          <p:cNvSpPr txBox="1"/>
          <p:nvPr/>
        </p:nvSpPr>
        <p:spPr>
          <a:xfrm>
            <a:off x="403225" y="4971294"/>
            <a:ext cx="186480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TIMELINE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稻壳儿春秋广告/盗版必究        原创来源：http://chn.docer.com/works?userid=199329941#!/work_time"/>
          <p:cNvSpPr txBox="1"/>
          <p:nvPr/>
        </p:nvSpPr>
        <p:spPr>
          <a:xfrm>
            <a:off x="509905" y="5425716"/>
            <a:ext cx="2715578" cy="57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Shows the start date and end date of our project.</a:t>
            </a:r>
            <a:endParaRPr lang="en-US" altLang="zh-CN" sz="105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稻壳儿春秋广告/盗版必究        原创来源：http://chn.docer.com/works?userid=199329941#!/work_time"/>
          <p:cNvSpPr/>
          <p:nvPr/>
        </p:nvSpPr>
        <p:spPr bwMode="auto">
          <a:xfrm>
            <a:off x="5983923" y="1036003"/>
            <a:ext cx="3823652" cy="1692276"/>
          </a:xfrm>
          <a:custGeom>
            <a:avLst/>
            <a:gdLst>
              <a:gd name="T0" fmla="*/ 245 w 310"/>
              <a:gd name="T1" fmla="*/ 202 h 202"/>
              <a:gd name="T2" fmla="*/ 0 w 310"/>
              <a:gd name="T3" fmla="*/ 202 h 202"/>
              <a:gd name="T4" fmla="*/ 0 w 310"/>
              <a:gd name="T5" fmla="*/ 0 h 202"/>
              <a:gd name="T6" fmla="*/ 245 w 310"/>
              <a:gd name="T7" fmla="*/ 0 h 202"/>
              <a:gd name="T8" fmla="*/ 310 w 310"/>
              <a:gd name="T9" fmla="*/ 66 h 202"/>
              <a:gd name="T10" fmla="*/ 310 w 310"/>
              <a:gd name="T11" fmla="*/ 136 h 202"/>
              <a:gd name="T12" fmla="*/ 245 w 310"/>
              <a:gd name="T1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0" h="202">
                <a:moveTo>
                  <a:pt x="245" y="202"/>
                </a:moveTo>
                <a:cubicBezTo>
                  <a:pt x="0" y="202"/>
                  <a:pt x="0" y="202"/>
                  <a:pt x="0" y="202"/>
                </a:cubicBezTo>
                <a:cubicBezTo>
                  <a:pt x="0" y="0"/>
                  <a:pt x="0" y="0"/>
                  <a:pt x="0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81" y="0"/>
                  <a:pt x="310" y="30"/>
                  <a:pt x="310" y="66"/>
                </a:cubicBezTo>
                <a:cubicBezTo>
                  <a:pt x="310" y="136"/>
                  <a:pt x="310" y="136"/>
                  <a:pt x="310" y="136"/>
                </a:cubicBezTo>
                <a:lnTo>
                  <a:pt x="245" y="202"/>
                </a:lnTo>
                <a:close/>
              </a:path>
            </a:pathLst>
          </a:custGeom>
          <a:solidFill>
            <a:srgbClr val="0B506C">
              <a:alpha val="8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稻壳儿春秋广告/盗版必究        原创来源：http://chn.docer.com/works?userid=199329941#!/work_time"/>
          <p:cNvSpPr/>
          <p:nvPr/>
        </p:nvSpPr>
        <p:spPr bwMode="auto">
          <a:xfrm>
            <a:off x="9005196" y="2174241"/>
            <a:ext cx="802379" cy="554038"/>
          </a:xfrm>
          <a:custGeom>
            <a:avLst/>
            <a:gdLst>
              <a:gd name="T0" fmla="*/ 0 w 341"/>
              <a:gd name="T1" fmla="*/ 349 h 349"/>
              <a:gd name="T2" fmla="*/ 0 w 341"/>
              <a:gd name="T3" fmla="*/ 0 h 349"/>
              <a:gd name="T4" fmla="*/ 341 w 341"/>
              <a:gd name="T5" fmla="*/ 0 h 349"/>
              <a:gd name="T6" fmla="*/ 0 w 341"/>
              <a:gd name="T7" fmla="*/ 349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1" h="349">
                <a:moveTo>
                  <a:pt x="0" y="349"/>
                </a:moveTo>
                <a:lnTo>
                  <a:pt x="0" y="0"/>
                </a:lnTo>
                <a:lnTo>
                  <a:pt x="341" y="0"/>
                </a:lnTo>
                <a:lnTo>
                  <a:pt x="0" y="349"/>
                </a:lnTo>
                <a:close/>
              </a:path>
            </a:pathLst>
          </a:custGeom>
          <a:solidFill>
            <a:srgbClr val="0B50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稻壳儿春秋广告/盗版必究        原创来源：http://chn.docer.com/works?userid=199329941#!/work_time"/>
          <p:cNvSpPr txBox="1"/>
          <p:nvPr/>
        </p:nvSpPr>
        <p:spPr>
          <a:xfrm>
            <a:off x="6313805" y="1222254"/>
            <a:ext cx="186480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TASK SHEET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稻壳儿春秋广告/盗版必究        原创来源：http://chn.docer.com/works?userid=199329941#!/work_time"/>
          <p:cNvSpPr txBox="1"/>
          <p:nvPr/>
        </p:nvSpPr>
        <p:spPr>
          <a:xfrm>
            <a:off x="6313805" y="1752241"/>
            <a:ext cx="2715578" cy="818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Helps us to allow us schedule, assign resources and track progress of our ecommerce site.</a:t>
            </a:r>
            <a:endParaRPr lang="en-US" altLang="zh-CN" sz="105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稻壳儿春秋广告/盗版必究        原创来源：http://chn.docer.com/works?userid=199329941#!/work_time"/>
          <p:cNvSpPr/>
          <p:nvPr/>
        </p:nvSpPr>
        <p:spPr bwMode="auto">
          <a:xfrm>
            <a:off x="7242493" y="4726623"/>
            <a:ext cx="3823652" cy="1692276"/>
          </a:xfrm>
          <a:custGeom>
            <a:avLst/>
            <a:gdLst>
              <a:gd name="T0" fmla="*/ 245 w 310"/>
              <a:gd name="T1" fmla="*/ 202 h 202"/>
              <a:gd name="T2" fmla="*/ 0 w 310"/>
              <a:gd name="T3" fmla="*/ 202 h 202"/>
              <a:gd name="T4" fmla="*/ 0 w 310"/>
              <a:gd name="T5" fmla="*/ 0 h 202"/>
              <a:gd name="T6" fmla="*/ 245 w 310"/>
              <a:gd name="T7" fmla="*/ 0 h 202"/>
              <a:gd name="T8" fmla="*/ 310 w 310"/>
              <a:gd name="T9" fmla="*/ 66 h 202"/>
              <a:gd name="T10" fmla="*/ 310 w 310"/>
              <a:gd name="T11" fmla="*/ 136 h 202"/>
              <a:gd name="T12" fmla="*/ 245 w 310"/>
              <a:gd name="T1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0" h="202">
                <a:moveTo>
                  <a:pt x="245" y="202"/>
                </a:moveTo>
                <a:cubicBezTo>
                  <a:pt x="0" y="202"/>
                  <a:pt x="0" y="202"/>
                  <a:pt x="0" y="202"/>
                </a:cubicBezTo>
                <a:cubicBezTo>
                  <a:pt x="0" y="0"/>
                  <a:pt x="0" y="0"/>
                  <a:pt x="0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81" y="0"/>
                  <a:pt x="310" y="30"/>
                  <a:pt x="310" y="66"/>
                </a:cubicBezTo>
                <a:cubicBezTo>
                  <a:pt x="310" y="136"/>
                  <a:pt x="310" y="136"/>
                  <a:pt x="310" y="136"/>
                </a:cubicBezTo>
                <a:lnTo>
                  <a:pt x="245" y="202"/>
                </a:lnTo>
                <a:close/>
              </a:path>
            </a:pathLst>
          </a:custGeom>
          <a:solidFill>
            <a:srgbClr val="02868F">
              <a:alpha val="8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稻壳儿春秋广告/盗版必究        原创来源：http://chn.docer.com/works?userid=199329941#!/work_time"/>
          <p:cNvSpPr/>
          <p:nvPr/>
        </p:nvSpPr>
        <p:spPr bwMode="auto">
          <a:xfrm>
            <a:off x="10263766" y="5864861"/>
            <a:ext cx="802379" cy="554038"/>
          </a:xfrm>
          <a:custGeom>
            <a:avLst/>
            <a:gdLst>
              <a:gd name="T0" fmla="*/ 0 w 341"/>
              <a:gd name="T1" fmla="*/ 349 h 349"/>
              <a:gd name="T2" fmla="*/ 0 w 341"/>
              <a:gd name="T3" fmla="*/ 0 h 349"/>
              <a:gd name="T4" fmla="*/ 341 w 341"/>
              <a:gd name="T5" fmla="*/ 0 h 349"/>
              <a:gd name="T6" fmla="*/ 0 w 341"/>
              <a:gd name="T7" fmla="*/ 349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1" h="349">
                <a:moveTo>
                  <a:pt x="0" y="349"/>
                </a:moveTo>
                <a:lnTo>
                  <a:pt x="0" y="0"/>
                </a:lnTo>
                <a:lnTo>
                  <a:pt x="341" y="0"/>
                </a:lnTo>
                <a:lnTo>
                  <a:pt x="0" y="349"/>
                </a:lnTo>
                <a:close/>
              </a:path>
            </a:pathLst>
          </a:custGeom>
          <a:solidFill>
            <a:srgbClr val="0286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稻壳儿春秋广告/盗版必究        原创来源：http://chn.docer.com/works?userid=199329941#!/work_time"/>
          <p:cNvSpPr txBox="1"/>
          <p:nvPr/>
        </p:nvSpPr>
        <p:spPr>
          <a:xfrm>
            <a:off x="7597140" y="4885569"/>
            <a:ext cx="186480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CALENDER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" name="稻壳儿春秋广告/盗版必究        原创来源：http://chn.docer.com/works?userid=199329941#!/work_time"/>
          <p:cNvSpPr txBox="1"/>
          <p:nvPr/>
        </p:nvSpPr>
        <p:spPr>
          <a:xfrm>
            <a:off x="7478395" y="5425716"/>
            <a:ext cx="2715578" cy="575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Generated by task sheet to show task start date in calender.</a:t>
            </a:r>
            <a:endParaRPr lang="en-US" altLang="zh-CN" sz="105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Picture Placeholder 1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3225800" y="2895600"/>
            <a:ext cx="3644900" cy="1620520"/>
          </a:xfrm>
          <a:prstGeom prst="rect">
            <a:avLst/>
          </a:prstGeom>
        </p:spPr>
      </p:pic>
      <p:pic>
        <p:nvPicPr>
          <p:cNvPr id="3" name="Picture Placeholder 2"/>
          <p:cNvPicPr>
            <a:picLocks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6064250" y="3957320"/>
            <a:ext cx="806450" cy="558800"/>
          </a:xfrm>
          <a:prstGeom prst="rect">
            <a:avLst/>
          </a:prstGeom>
        </p:spPr>
      </p:pic>
      <p:sp>
        <p:nvSpPr>
          <p:cNvPr id="4" name="稻壳儿春秋广告/盗版必究        原创来源：http://chn.docer.com/works?userid=199329941#!/work_time"/>
          <p:cNvSpPr txBox="1"/>
          <p:nvPr/>
        </p:nvSpPr>
        <p:spPr>
          <a:xfrm>
            <a:off x="3423920" y="3071495"/>
            <a:ext cx="2405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RESOURCE SHEET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稻壳儿春秋广告/盗版必究        原创来源：http://chn.docer.com/works?userid=199329941#!/work_time"/>
          <p:cNvSpPr txBox="1"/>
          <p:nvPr/>
        </p:nvSpPr>
        <p:spPr>
          <a:xfrm>
            <a:off x="3345180" y="3660775"/>
            <a:ext cx="2718435" cy="575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Shows the materials and software used in our project.</a:t>
            </a:r>
            <a:endParaRPr lang="en-US" altLang="zh-CN" sz="105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31" grpId="0" bldLvl="0" animBg="1"/>
      <p:bldP spid="31" grpId="1" animBg="1"/>
      <p:bldP spid="23" grpId="0" bldLvl="0" animBg="1"/>
      <p:bldP spid="23" grpId="1" animBg="1"/>
      <p:bldP spid="38" grpId="0" bldLvl="0" animBg="1"/>
      <p:bldP spid="3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Placeholder 3" descr="Screenshot (41)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95325" y="386715"/>
            <a:ext cx="10367010" cy="6200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/>
        </p:nvSpPr>
        <p:spPr>
          <a:xfrm>
            <a:off x="4399281" y="392370"/>
            <a:ext cx="33934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SKILL AUDIT</a:t>
            </a:r>
            <a:endParaRPr lang="en-US" altLang="zh-CN" sz="2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稻壳儿春秋广告/盗版必究        原创来源：http://chn.docer.com/works?userid=199329941#!/work_time"/>
          <p:cNvSpPr/>
          <p:nvPr/>
        </p:nvSpPr>
        <p:spPr bwMode="auto">
          <a:xfrm>
            <a:off x="5843707" y="3484823"/>
            <a:ext cx="504589" cy="371111"/>
          </a:xfrm>
          <a:custGeom>
            <a:avLst/>
            <a:gdLst>
              <a:gd name="T0" fmla="*/ 0 w 499"/>
              <a:gd name="T1" fmla="*/ 0 h 367"/>
              <a:gd name="T2" fmla="*/ 252 w 499"/>
              <a:gd name="T3" fmla="*/ 156 h 367"/>
              <a:gd name="T4" fmla="*/ 499 w 499"/>
              <a:gd name="T5" fmla="*/ 0 h 367"/>
              <a:gd name="T6" fmla="*/ 252 w 499"/>
              <a:gd name="T7" fmla="*/ 367 h 367"/>
              <a:gd name="T8" fmla="*/ 0 w 499"/>
              <a:gd name="T9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9" h="367">
                <a:moveTo>
                  <a:pt x="0" y="0"/>
                </a:moveTo>
                <a:lnTo>
                  <a:pt x="252" y="156"/>
                </a:lnTo>
                <a:lnTo>
                  <a:pt x="499" y="0"/>
                </a:lnTo>
                <a:lnTo>
                  <a:pt x="252" y="36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Picture Placeholder 2" descr="Screenshot (46)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241300" y="870585"/>
            <a:ext cx="11709400" cy="5107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/>
          <p:cNvCxnSpPr/>
          <p:nvPr/>
        </p:nvCxnSpPr>
        <p:spPr>
          <a:xfrm>
            <a:off x="8844262" y="3250591"/>
            <a:ext cx="3366968" cy="17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57" idx="2"/>
          </p:cNvCxnSpPr>
          <p:nvPr/>
        </p:nvCxnSpPr>
        <p:spPr>
          <a:xfrm>
            <a:off x="6688978" y="3247536"/>
            <a:ext cx="2058513" cy="34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9" idx="6"/>
            <a:endCxn id="49" idx="2"/>
          </p:cNvCxnSpPr>
          <p:nvPr/>
        </p:nvCxnSpPr>
        <p:spPr>
          <a:xfrm>
            <a:off x="4615280" y="3247878"/>
            <a:ext cx="200373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809421" y="3247850"/>
            <a:ext cx="1651345" cy="2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616842" y="1816100"/>
            <a:ext cx="0" cy="14317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17" idx="2"/>
          </p:cNvCxnSpPr>
          <p:nvPr/>
        </p:nvCxnSpPr>
        <p:spPr>
          <a:xfrm>
            <a:off x="942533" y="3247878"/>
            <a:ext cx="158943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/>
          <p:cNvSpPr/>
          <p:nvPr/>
        </p:nvSpPr>
        <p:spPr>
          <a:xfrm>
            <a:off x="520664" y="2934580"/>
            <a:ext cx="749372" cy="749372"/>
          </a:xfrm>
          <a:prstGeom prst="arc">
            <a:avLst>
              <a:gd name="adj1" fmla="val 5006195"/>
              <a:gd name="adj2" fmla="val 11380064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3247878"/>
            <a:ext cx="94253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857657" y="3163000"/>
            <a:ext cx="169756" cy="16975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6"/>
          <p:cNvSpPr/>
          <p:nvPr/>
        </p:nvSpPr>
        <p:spPr>
          <a:xfrm>
            <a:off x="753487" y="3058830"/>
            <a:ext cx="378096" cy="378096"/>
          </a:xfrm>
          <a:prstGeom prst="donut">
            <a:avLst>
              <a:gd name="adj" fmla="val 4605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/>
          <p:cNvSpPr/>
          <p:nvPr/>
        </p:nvSpPr>
        <p:spPr>
          <a:xfrm>
            <a:off x="637791" y="2943134"/>
            <a:ext cx="609488" cy="609488"/>
          </a:xfrm>
          <a:prstGeom prst="donut">
            <a:avLst>
              <a:gd name="adj" fmla="val 4605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942535" y="3429000"/>
            <a:ext cx="1" cy="128282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 flipV="1">
            <a:off x="874863" y="4644152"/>
            <a:ext cx="135342" cy="13534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503" y="4796269"/>
            <a:ext cx="9425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Ultra Bold" panose="020B0A02020104020203" pitchFamily="34" charset="0"/>
              </a:rPr>
              <a:t>ERD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Gill Sans Ultra Bold" panose="020B0A02020104020203" pitchFamily="34" charset="0"/>
            </a:endParaRPr>
          </a:p>
          <a:p>
            <a:pPr algn="ct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Ultra Bold" panose="020B0A02020104020203" pitchFamily="34" charset="0"/>
              </a:rPr>
              <a:t>EERD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6" name="Arc 15"/>
          <p:cNvSpPr/>
          <p:nvPr/>
        </p:nvSpPr>
        <p:spPr>
          <a:xfrm rot="5400000">
            <a:off x="2213200" y="2821039"/>
            <a:ext cx="757428" cy="757428"/>
          </a:xfrm>
          <a:prstGeom prst="arc">
            <a:avLst>
              <a:gd name="adj1" fmla="val 5068085"/>
              <a:gd name="adj2" fmla="val 10924949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531965" y="3163001"/>
            <a:ext cx="169754" cy="1697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ircle: Hollow 17"/>
          <p:cNvSpPr/>
          <p:nvPr/>
        </p:nvSpPr>
        <p:spPr>
          <a:xfrm>
            <a:off x="2427794" y="3058830"/>
            <a:ext cx="378096" cy="378096"/>
          </a:xfrm>
          <a:prstGeom prst="donut">
            <a:avLst>
              <a:gd name="adj" fmla="val 460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/>
          <p:cNvSpPr/>
          <p:nvPr/>
        </p:nvSpPr>
        <p:spPr>
          <a:xfrm>
            <a:off x="2312098" y="2943134"/>
            <a:ext cx="609488" cy="609488"/>
          </a:xfrm>
          <a:prstGeom prst="donut">
            <a:avLst>
              <a:gd name="adj" fmla="val 4605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 flipV="1">
            <a:off x="2559853" y="1759084"/>
            <a:ext cx="113976" cy="11397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140493" y="3588517"/>
            <a:ext cx="942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Ultra Bold" panose="020B0A02020104020203" pitchFamily="34" charset="0"/>
              </a:rPr>
              <a:t>USE CASE 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28" name="Arc 27"/>
          <p:cNvSpPr/>
          <p:nvPr/>
        </p:nvSpPr>
        <p:spPr>
          <a:xfrm>
            <a:off x="4089926" y="2889432"/>
            <a:ext cx="788648" cy="788648"/>
          </a:xfrm>
          <a:prstGeom prst="arc">
            <a:avLst>
              <a:gd name="adj1" fmla="val 5123641"/>
              <a:gd name="adj2" fmla="val 11097892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445526" y="3163001"/>
            <a:ext cx="169754" cy="1697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ircle: Hollow 29"/>
          <p:cNvSpPr/>
          <p:nvPr/>
        </p:nvSpPr>
        <p:spPr>
          <a:xfrm>
            <a:off x="4337545" y="3058830"/>
            <a:ext cx="378096" cy="378096"/>
          </a:xfrm>
          <a:prstGeom prst="donut">
            <a:avLst>
              <a:gd name="adj" fmla="val 460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ircle: Hollow 30"/>
          <p:cNvSpPr/>
          <p:nvPr/>
        </p:nvSpPr>
        <p:spPr>
          <a:xfrm>
            <a:off x="4225659" y="2943134"/>
            <a:ext cx="609488" cy="609488"/>
          </a:xfrm>
          <a:prstGeom prst="donut">
            <a:avLst>
              <a:gd name="adj" fmla="val 4605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4530403" y="3429000"/>
            <a:ext cx="1" cy="117515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 flipH="1" flipV="1">
            <a:off x="4460791" y="4561174"/>
            <a:ext cx="139222" cy="13922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846829" y="2486451"/>
            <a:ext cx="3621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 Ultra Bold" panose="020B0A02020104020203" pitchFamily="34" charset="0"/>
              </a:rPr>
              <a:t>REQUIREMENT CATALOGUE 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ill Sans Ultra Bold" panose="020B0A02020104020203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6697854" y="1871981"/>
            <a:ext cx="0" cy="137586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/>
          <p:cNvSpPr/>
          <p:nvPr/>
        </p:nvSpPr>
        <p:spPr>
          <a:xfrm rot="5400000">
            <a:off x="6273388" y="2823413"/>
            <a:ext cx="848930" cy="848930"/>
          </a:xfrm>
          <a:prstGeom prst="arc">
            <a:avLst>
              <a:gd name="adj1" fmla="val 5506441"/>
              <a:gd name="adj2" fmla="val 10739897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619017" y="3169041"/>
            <a:ext cx="157674" cy="1576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ircle: Hollow 49"/>
          <p:cNvSpPr/>
          <p:nvPr/>
        </p:nvSpPr>
        <p:spPr>
          <a:xfrm>
            <a:off x="6522259" y="3072283"/>
            <a:ext cx="351190" cy="351190"/>
          </a:xfrm>
          <a:prstGeom prst="donut">
            <a:avLst>
              <a:gd name="adj" fmla="val 460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Circle: Hollow 50"/>
          <p:cNvSpPr/>
          <p:nvPr/>
        </p:nvSpPr>
        <p:spPr>
          <a:xfrm>
            <a:off x="6414796" y="2964820"/>
            <a:ext cx="566116" cy="566116"/>
          </a:xfrm>
          <a:prstGeom prst="donut">
            <a:avLst>
              <a:gd name="adj" fmla="val 4605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 flipV="1">
            <a:off x="6636343" y="1836436"/>
            <a:ext cx="123020" cy="1230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300757" y="3678080"/>
            <a:ext cx="94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ill Sans Ultra Bold" panose="020B0A02020104020203" pitchFamily="34" charset="0"/>
              </a:rPr>
              <a:t>LOGO</a:t>
            </a:r>
            <a:endParaRPr lang="en-US" dirty="0">
              <a:solidFill>
                <a:schemeClr val="bg1">
                  <a:lumMod val="50000"/>
                </a:schemeClr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56" name="Arc 55"/>
          <p:cNvSpPr/>
          <p:nvPr/>
        </p:nvSpPr>
        <p:spPr>
          <a:xfrm>
            <a:off x="8424554" y="2847400"/>
            <a:ext cx="800956" cy="800956"/>
          </a:xfrm>
          <a:prstGeom prst="arc">
            <a:avLst>
              <a:gd name="adj1" fmla="val 5506441"/>
              <a:gd name="adj2" fmla="val 10739897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747491" y="3170336"/>
            <a:ext cx="155084" cy="15508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ircle: Hollow 57"/>
          <p:cNvSpPr/>
          <p:nvPr/>
        </p:nvSpPr>
        <p:spPr>
          <a:xfrm>
            <a:off x="8652323" y="3075168"/>
            <a:ext cx="345420" cy="345420"/>
          </a:xfrm>
          <a:prstGeom prst="donut">
            <a:avLst>
              <a:gd name="adj" fmla="val 460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Circle: Hollow 58"/>
          <p:cNvSpPr/>
          <p:nvPr/>
        </p:nvSpPr>
        <p:spPr>
          <a:xfrm>
            <a:off x="8546626" y="2969471"/>
            <a:ext cx="556814" cy="556814"/>
          </a:xfrm>
          <a:prstGeom prst="donut">
            <a:avLst>
              <a:gd name="adj" fmla="val 4605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0" name="Straight Connector 59"/>
          <p:cNvCxnSpPr>
            <a:stCxn id="57" idx="4"/>
          </p:cNvCxnSpPr>
          <p:nvPr/>
        </p:nvCxnSpPr>
        <p:spPr>
          <a:xfrm>
            <a:off x="8825033" y="3325420"/>
            <a:ext cx="3" cy="123575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 flipV="1">
            <a:off x="8763359" y="4499501"/>
            <a:ext cx="123346" cy="1233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7876598" y="2665087"/>
            <a:ext cx="2085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 Ultra Bold" panose="020B0A02020104020203" pitchFamily="34" charset="0"/>
              </a:rPr>
              <a:t>WIREFRAME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925873" y="3553954"/>
            <a:ext cx="3366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 Ultra Bold" panose="020B0A02020104020203" pitchFamily="34" charset="0"/>
              </a:rPr>
              <a:t>PRODUCT DEVELOPMENT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Gill Sans Ultra Bold" panose="020B0A02020104020203" pitchFamily="34" charset="0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10679669" y="1889704"/>
            <a:ext cx="0" cy="135814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Arc 78"/>
          <p:cNvSpPr/>
          <p:nvPr/>
        </p:nvSpPr>
        <p:spPr>
          <a:xfrm rot="5400000">
            <a:off x="10297862" y="2866072"/>
            <a:ext cx="763612" cy="763612"/>
          </a:xfrm>
          <a:prstGeom prst="arc">
            <a:avLst>
              <a:gd name="adj1" fmla="val 5506441"/>
              <a:gd name="adj2" fmla="val 10739897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0604781" y="3172990"/>
            <a:ext cx="149776" cy="14977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ircle: Hollow 80"/>
          <p:cNvSpPr/>
          <p:nvPr/>
        </p:nvSpPr>
        <p:spPr>
          <a:xfrm>
            <a:off x="10512870" y="3081079"/>
            <a:ext cx="333598" cy="333598"/>
          </a:xfrm>
          <a:prstGeom prst="donut">
            <a:avLst>
              <a:gd name="adj" fmla="val 460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Circle: Hollow 81"/>
          <p:cNvSpPr/>
          <p:nvPr/>
        </p:nvSpPr>
        <p:spPr>
          <a:xfrm>
            <a:off x="10410790" y="2978999"/>
            <a:ext cx="537758" cy="537758"/>
          </a:xfrm>
          <a:prstGeom prst="donut">
            <a:avLst>
              <a:gd name="adj" fmla="val 4605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 flipV="1">
            <a:off x="10604779" y="1841449"/>
            <a:ext cx="149778" cy="14977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497504" y="2537879"/>
            <a:ext cx="942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Ultra Bold" panose="020B0A02020104020203" pitchFamily="34" charset="0"/>
              </a:rPr>
              <a:t>ERD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2053306" y="1219605"/>
            <a:ext cx="176202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Gill Sans Ultra Bold" panose="020B0A02020104020203" pitchFamily="34" charset="0"/>
              </a:rPr>
              <a:t>Trader Use Case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Gill Sans Ultra Bold" panose="020B0A02020104020203" pitchFamily="34" charset="0"/>
            </a:endParaRP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Gill Sans Ultra Bold" panose="020B0A02020104020203" pitchFamily="34" charset="0"/>
              </a:rPr>
              <a:t>Customer Use Case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Gill Sans Ultra Bold" panose="020B0A02020104020203" pitchFamily="34" charset="0"/>
            </a:endParaRP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Gill Sans Ultra Bold" panose="020B0A02020104020203" pitchFamily="34" charset="0"/>
              </a:rPr>
              <a:t>Admin Use Case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974122" y="4788309"/>
            <a:ext cx="11053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Ultra Bold" panose="020B0A02020104020203" pitchFamily="34" charset="0"/>
              </a:rPr>
              <a:t>Product 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Gill Sans Ultra Bold" panose="020B0A02020104020203" pitchFamily="34" charset="0"/>
            </a:endParaRPr>
          </a:p>
          <a:p>
            <a:pPr algn="ct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Ultra Bold" panose="020B0A02020104020203" pitchFamily="34" charset="0"/>
              </a:rPr>
              <a:t>Customer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Gill Sans Ultra Bold" panose="020B0A02020104020203" pitchFamily="34" charset="0"/>
            </a:endParaRPr>
          </a:p>
          <a:p>
            <a:pPr algn="ct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Ultra Bold" panose="020B0A02020104020203" pitchFamily="34" charset="0"/>
              </a:rPr>
              <a:t>Trader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Gill Sans Ultra Bold" panose="020B0A02020104020203" pitchFamily="34" charset="0"/>
            </a:endParaRPr>
          </a:p>
          <a:p>
            <a:pPr algn="ct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Ultra Bold" panose="020B0A02020104020203" pitchFamily="34" charset="0"/>
              </a:rPr>
              <a:t>Admin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226450" y="1349020"/>
            <a:ext cx="9425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Ultra Bold" panose="020B0A02020104020203" pitchFamily="34" charset="0"/>
              </a:rPr>
              <a:t>Website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Gill Sans Ultra Bold" panose="020B0A02020104020203" pitchFamily="34" charset="0"/>
            </a:endParaRPr>
          </a:p>
          <a:p>
            <a:pPr algn="ct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Ultra Bold" panose="020B0A02020104020203" pitchFamily="34" charset="0"/>
              </a:rPr>
              <a:t>Logo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8272377" y="4788309"/>
            <a:ext cx="11053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Ultra Bold" panose="020B0A02020104020203" pitchFamily="34" charset="0"/>
              </a:rPr>
              <a:t>Website 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Gill Sans Ultra Bold" panose="020B0A02020104020203" pitchFamily="34" charset="0"/>
            </a:endParaRPr>
          </a:p>
          <a:p>
            <a:pPr algn="ct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Ultra Bold" panose="020B0A02020104020203" pitchFamily="34" charset="0"/>
              </a:rPr>
              <a:t>Wireframe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10208401" y="1413936"/>
            <a:ext cx="9425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Ultra Bold" panose="020B0A02020104020203" pitchFamily="34" charset="0"/>
              </a:rPr>
              <a:t>Coding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2517842" y="290286"/>
            <a:ext cx="7156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" panose="020B0602020104020603" pitchFamily="34" charset="0"/>
              </a:rPr>
              <a:t>Executing Phase</a:t>
            </a:r>
            <a:endParaRPr lang="en-US" sz="3200" dirty="0">
              <a:latin typeface="Tw Cen MT" panose="020B06020201040206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158" grpId="0"/>
      <p:bldP spid="13" grpId="0" animBg="1"/>
      <p:bldP spid="6" grpId="0" animBg="1"/>
      <p:bldP spid="7" grpId="0" animBg="1"/>
      <p:bldP spid="8" grpId="0" animBg="1"/>
      <p:bldP spid="11" grpId="0" animBg="1"/>
      <p:bldP spid="14" grpId="0"/>
      <p:bldP spid="16" grpId="0" animBg="1"/>
      <p:bldP spid="17" grpId="0" animBg="1"/>
      <p:bldP spid="18" grpId="0" animBg="1"/>
      <p:bldP spid="19" grpId="0" animBg="1"/>
      <p:bldP spid="25" grpId="0" animBg="1"/>
      <p:bldP spid="26" grpId="0"/>
      <p:bldP spid="28" grpId="0" animBg="1"/>
      <p:bldP spid="29" grpId="0" animBg="1"/>
      <p:bldP spid="30" grpId="0" animBg="1"/>
      <p:bldP spid="31" grpId="0" animBg="1"/>
      <p:bldP spid="33" grpId="0" animBg="1"/>
      <p:bldP spid="34" grpId="0"/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6" grpId="0" animBg="1"/>
      <p:bldP spid="57" grpId="0" animBg="1"/>
      <p:bldP spid="58" grpId="0" animBg="1"/>
      <p:bldP spid="59" grpId="0" animBg="1"/>
      <p:bldP spid="61" grpId="0" animBg="1"/>
      <p:bldP spid="65" grpId="0"/>
      <p:bldP spid="79" grpId="0" animBg="1"/>
      <p:bldP spid="80" grpId="0" animBg="1"/>
      <p:bldP spid="81" grpId="0" animBg="1"/>
      <p:bldP spid="82" grpId="0" animBg="1"/>
      <p:bldP spid="83" grpId="0" animBg="1"/>
      <p:bldP spid="138" grpId="0"/>
      <p:bldP spid="153" grpId="0"/>
      <p:bldP spid="154" grpId="0"/>
      <p:bldP spid="155" grpId="0"/>
      <p:bldP spid="156" grpId="0"/>
      <p:bldP spid="157" grpId="0"/>
      <p:bldP spid="13" grpId="1" animBg="1"/>
      <p:bldP spid="6" grpId="1" animBg="1"/>
      <p:bldP spid="7" grpId="1" animBg="1"/>
      <p:bldP spid="8" grpId="1" animBg="1"/>
      <p:bldP spid="11" grpId="1" animBg="1"/>
      <p:bldP spid="14" grpId="1"/>
      <p:bldP spid="16" grpId="1" animBg="1"/>
      <p:bldP spid="17" grpId="1" animBg="1"/>
      <p:bldP spid="18" grpId="1" animBg="1"/>
      <p:bldP spid="19" grpId="1" animBg="1"/>
      <p:bldP spid="25" grpId="1" animBg="1"/>
      <p:bldP spid="26" grpId="1"/>
      <p:bldP spid="28" grpId="1" animBg="1"/>
      <p:bldP spid="29" grpId="1" animBg="1"/>
      <p:bldP spid="30" grpId="1" animBg="1"/>
      <p:bldP spid="31" grpId="1" animBg="1"/>
      <p:bldP spid="33" grpId="1" animBg="1"/>
      <p:bldP spid="34" grpId="1"/>
      <p:bldP spid="48" grpId="1" animBg="1"/>
      <p:bldP spid="49" grpId="1" animBg="1"/>
      <p:bldP spid="50" grpId="1" animBg="1"/>
      <p:bldP spid="51" grpId="1" animBg="1"/>
      <p:bldP spid="52" grpId="1" animBg="1"/>
      <p:bldP spid="53" grpId="1"/>
      <p:bldP spid="56" grpId="1" animBg="1"/>
      <p:bldP spid="57" grpId="1" animBg="1"/>
      <p:bldP spid="58" grpId="1" animBg="1"/>
      <p:bldP spid="59" grpId="1" animBg="1"/>
      <p:bldP spid="61" grpId="1" animBg="1"/>
      <p:bldP spid="65" grpId="1"/>
      <p:bldP spid="79" grpId="1" animBg="1"/>
      <p:bldP spid="80" grpId="1" animBg="1"/>
      <p:bldP spid="81" grpId="1" animBg="1"/>
      <p:bldP spid="82" grpId="1" animBg="1"/>
      <p:bldP spid="83" grpId="1" animBg="1"/>
      <p:bldP spid="138" grpId="1"/>
      <p:bldP spid="153" grpId="1"/>
      <p:bldP spid="154" grpId="1"/>
      <p:bldP spid="155" grpId="1"/>
      <p:bldP spid="156" grpId="1"/>
      <p:bldP spid="15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46" y="228600"/>
            <a:ext cx="11795557" cy="64187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sh dir="u"/>
      </p:transition>
    </mc:Choice>
    <mc:Fallback>
      <p:transition spd="med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78" y="133350"/>
            <a:ext cx="2429026" cy="35179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660650" y="390525"/>
            <a:ext cx="10287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35705" y="167640"/>
            <a:ext cx="1751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 Type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025650" y="1000125"/>
            <a:ext cx="1231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89150" y="2994025"/>
            <a:ext cx="11562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098675" y="2085975"/>
            <a:ext cx="11562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263900" y="1000125"/>
            <a:ext cx="0" cy="1085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225165" y="2078355"/>
            <a:ext cx="7551" cy="9287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225165" y="2085975"/>
            <a:ext cx="90986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089400" y="1893570"/>
            <a:ext cx="1262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 Type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498" y="670441"/>
            <a:ext cx="5476875" cy="7429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598832" y="1466850"/>
            <a:ext cx="231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to many relation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347" y="3102377"/>
            <a:ext cx="6238875" cy="93345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109866" y="4133602"/>
            <a:ext cx="529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to many relation with optionality at product end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90" y="4244459"/>
            <a:ext cx="5465308" cy="242615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258461" y="5832599"/>
            <a:ext cx="4497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to one relation with </a:t>
            </a:r>
            <a:r>
              <a:rPr lang="en-US" dirty="0" err="1"/>
              <a:t>optinality</a:t>
            </a:r>
            <a:r>
              <a:rPr lang="en-US" dirty="0"/>
              <a:t> at cart end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 p14:dur="500">
        <p15:prstTrans prst="fallOve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30" grpId="0"/>
      <p:bldP spid="33" grpId="0"/>
      <p:bldP spid="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/>
        </p:nvSpPr>
        <p:spPr>
          <a:xfrm>
            <a:off x="4399280" y="392430"/>
            <a:ext cx="3473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INITIATION PHASE</a:t>
            </a:r>
            <a:endParaRPr lang="en-US" altLang="zh-CN" sz="24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稻壳儿春秋广告/盗版必究        原创来源：http://chn.docer.com/works?userid=199329941#!/work_time"/>
          <p:cNvSpPr/>
          <p:nvPr/>
        </p:nvSpPr>
        <p:spPr bwMode="auto">
          <a:xfrm>
            <a:off x="871220" y="1680528"/>
            <a:ext cx="2581275" cy="3582987"/>
          </a:xfrm>
          <a:custGeom>
            <a:avLst/>
            <a:gdLst>
              <a:gd name="T0" fmla="*/ 128 w 149"/>
              <a:gd name="T1" fmla="*/ 208 h 208"/>
              <a:gd name="T2" fmla="*/ 21 w 149"/>
              <a:gd name="T3" fmla="*/ 208 h 208"/>
              <a:gd name="T4" fmla="*/ 0 w 149"/>
              <a:gd name="T5" fmla="*/ 187 h 208"/>
              <a:gd name="T6" fmla="*/ 0 w 149"/>
              <a:gd name="T7" fmla="*/ 21 h 208"/>
              <a:gd name="T8" fmla="*/ 21 w 149"/>
              <a:gd name="T9" fmla="*/ 0 h 208"/>
              <a:gd name="T10" fmla="*/ 128 w 149"/>
              <a:gd name="T11" fmla="*/ 0 h 208"/>
              <a:gd name="T12" fmla="*/ 149 w 149"/>
              <a:gd name="T13" fmla="*/ 21 h 208"/>
              <a:gd name="T14" fmla="*/ 149 w 149"/>
              <a:gd name="T15" fmla="*/ 187 h 208"/>
              <a:gd name="T16" fmla="*/ 128 w 149"/>
              <a:gd name="T17" fmla="*/ 20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208">
                <a:moveTo>
                  <a:pt x="128" y="208"/>
                </a:moveTo>
                <a:cubicBezTo>
                  <a:pt x="21" y="208"/>
                  <a:pt x="21" y="208"/>
                  <a:pt x="21" y="208"/>
                </a:cubicBezTo>
                <a:cubicBezTo>
                  <a:pt x="10" y="208"/>
                  <a:pt x="0" y="199"/>
                  <a:pt x="0" y="187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9"/>
                  <a:pt x="10" y="0"/>
                  <a:pt x="21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40" y="0"/>
                  <a:pt x="149" y="9"/>
                  <a:pt x="149" y="21"/>
                </a:cubicBezTo>
                <a:cubicBezTo>
                  <a:pt x="149" y="187"/>
                  <a:pt x="149" y="187"/>
                  <a:pt x="149" y="187"/>
                </a:cubicBezTo>
                <a:cubicBezTo>
                  <a:pt x="149" y="199"/>
                  <a:pt x="140" y="208"/>
                  <a:pt x="128" y="208"/>
                </a:cubicBezTo>
                <a:close/>
              </a:path>
            </a:pathLst>
          </a:custGeom>
          <a:solidFill>
            <a:srgbClr val="F67654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稻壳儿春秋广告/盗版必究        原创来源：http://chn.docer.com/works?userid=199329941#!/work_time"/>
          <p:cNvSpPr/>
          <p:nvPr/>
        </p:nvSpPr>
        <p:spPr bwMode="auto">
          <a:xfrm>
            <a:off x="1203166" y="1686561"/>
            <a:ext cx="1801813" cy="1082039"/>
          </a:xfrm>
          <a:custGeom>
            <a:avLst/>
            <a:gdLst>
              <a:gd name="T0" fmla="*/ 1135 w 1135"/>
              <a:gd name="T1" fmla="*/ 1129 h 1400"/>
              <a:gd name="T2" fmla="*/ 567 w 1135"/>
              <a:gd name="T3" fmla="*/ 1400 h 1400"/>
              <a:gd name="T4" fmla="*/ 0 w 1135"/>
              <a:gd name="T5" fmla="*/ 1129 h 1400"/>
              <a:gd name="T6" fmla="*/ 0 w 1135"/>
              <a:gd name="T7" fmla="*/ 0 h 1400"/>
              <a:gd name="T8" fmla="*/ 1135 w 1135"/>
              <a:gd name="T9" fmla="*/ 0 h 1400"/>
              <a:gd name="T10" fmla="*/ 1135 w 1135"/>
              <a:gd name="T11" fmla="*/ 1129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35" h="1400">
                <a:moveTo>
                  <a:pt x="1135" y="1129"/>
                </a:moveTo>
                <a:lnTo>
                  <a:pt x="567" y="1400"/>
                </a:lnTo>
                <a:lnTo>
                  <a:pt x="0" y="1129"/>
                </a:lnTo>
                <a:lnTo>
                  <a:pt x="0" y="0"/>
                </a:lnTo>
                <a:lnTo>
                  <a:pt x="1135" y="0"/>
                </a:lnTo>
                <a:lnTo>
                  <a:pt x="1135" y="1129"/>
                </a:lnTo>
                <a:close/>
              </a:path>
            </a:pathLst>
          </a:custGeom>
          <a:solidFill>
            <a:srgbClr val="F676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稻壳儿春秋广告/盗版必究        原创来源：http://chn.docer.com/works?userid=199329941#!/work_time"/>
          <p:cNvSpPr/>
          <p:nvPr/>
        </p:nvSpPr>
        <p:spPr bwMode="auto">
          <a:xfrm>
            <a:off x="1316672" y="5120958"/>
            <a:ext cx="1574800" cy="292100"/>
          </a:xfrm>
          <a:custGeom>
            <a:avLst/>
            <a:gdLst>
              <a:gd name="T0" fmla="*/ 82 w 91"/>
              <a:gd name="T1" fmla="*/ 17 h 17"/>
              <a:gd name="T2" fmla="*/ 8 w 91"/>
              <a:gd name="T3" fmla="*/ 17 h 17"/>
              <a:gd name="T4" fmla="*/ 0 w 91"/>
              <a:gd name="T5" fmla="*/ 9 h 17"/>
              <a:gd name="T6" fmla="*/ 0 w 91"/>
              <a:gd name="T7" fmla="*/ 9 h 17"/>
              <a:gd name="T8" fmla="*/ 8 w 91"/>
              <a:gd name="T9" fmla="*/ 0 h 17"/>
              <a:gd name="T10" fmla="*/ 82 w 91"/>
              <a:gd name="T11" fmla="*/ 0 h 17"/>
              <a:gd name="T12" fmla="*/ 91 w 91"/>
              <a:gd name="T13" fmla="*/ 9 h 17"/>
              <a:gd name="T14" fmla="*/ 91 w 91"/>
              <a:gd name="T15" fmla="*/ 9 h 17"/>
              <a:gd name="T16" fmla="*/ 82 w 91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1" h="17">
                <a:moveTo>
                  <a:pt x="82" y="17"/>
                </a:moveTo>
                <a:cubicBezTo>
                  <a:pt x="8" y="17"/>
                  <a:pt x="8" y="17"/>
                  <a:pt x="8" y="17"/>
                </a:cubicBezTo>
                <a:cubicBezTo>
                  <a:pt x="4" y="17"/>
                  <a:pt x="0" y="14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7" y="0"/>
                  <a:pt x="91" y="4"/>
                  <a:pt x="91" y="9"/>
                </a:cubicBezTo>
                <a:cubicBezTo>
                  <a:pt x="91" y="9"/>
                  <a:pt x="91" y="9"/>
                  <a:pt x="91" y="9"/>
                </a:cubicBezTo>
                <a:cubicBezTo>
                  <a:pt x="91" y="14"/>
                  <a:pt x="87" y="17"/>
                  <a:pt x="82" y="17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稻壳儿春秋广告/盗版必究        原创来源：http://chn.docer.com/works?userid=199329941#!/work_time"/>
          <p:cNvSpPr txBox="1"/>
          <p:nvPr/>
        </p:nvSpPr>
        <p:spPr>
          <a:xfrm>
            <a:off x="1184275" y="1936115"/>
            <a:ext cx="1981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PROJECT CHARTER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稻壳儿春秋广告/盗版必究        原创来源：http://chn.docer.com/works?userid=199329941#!/work_time"/>
          <p:cNvSpPr/>
          <p:nvPr/>
        </p:nvSpPr>
        <p:spPr bwMode="auto">
          <a:xfrm>
            <a:off x="4805045" y="1680528"/>
            <a:ext cx="2581275" cy="3582987"/>
          </a:xfrm>
          <a:custGeom>
            <a:avLst/>
            <a:gdLst>
              <a:gd name="T0" fmla="*/ 128 w 149"/>
              <a:gd name="T1" fmla="*/ 208 h 208"/>
              <a:gd name="T2" fmla="*/ 21 w 149"/>
              <a:gd name="T3" fmla="*/ 208 h 208"/>
              <a:gd name="T4" fmla="*/ 0 w 149"/>
              <a:gd name="T5" fmla="*/ 187 h 208"/>
              <a:gd name="T6" fmla="*/ 0 w 149"/>
              <a:gd name="T7" fmla="*/ 21 h 208"/>
              <a:gd name="T8" fmla="*/ 21 w 149"/>
              <a:gd name="T9" fmla="*/ 0 h 208"/>
              <a:gd name="T10" fmla="*/ 128 w 149"/>
              <a:gd name="T11" fmla="*/ 0 h 208"/>
              <a:gd name="T12" fmla="*/ 149 w 149"/>
              <a:gd name="T13" fmla="*/ 21 h 208"/>
              <a:gd name="T14" fmla="*/ 149 w 149"/>
              <a:gd name="T15" fmla="*/ 187 h 208"/>
              <a:gd name="T16" fmla="*/ 128 w 149"/>
              <a:gd name="T17" fmla="*/ 20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208">
                <a:moveTo>
                  <a:pt x="128" y="208"/>
                </a:moveTo>
                <a:cubicBezTo>
                  <a:pt x="21" y="208"/>
                  <a:pt x="21" y="208"/>
                  <a:pt x="21" y="208"/>
                </a:cubicBezTo>
                <a:cubicBezTo>
                  <a:pt x="10" y="208"/>
                  <a:pt x="0" y="199"/>
                  <a:pt x="0" y="187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9"/>
                  <a:pt x="10" y="0"/>
                  <a:pt x="21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40" y="0"/>
                  <a:pt x="149" y="9"/>
                  <a:pt x="149" y="21"/>
                </a:cubicBezTo>
                <a:cubicBezTo>
                  <a:pt x="149" y="187"/>
                  <a:pt x="149" y="187"/>
                  <a:pt x="149" y="187"/>
                </a:cubicBezTo>
                <a:cubicBezTo>
                  <a:pt x="149" y="199"/>
                  <a:pt x="140" y="208"/>
                  <a:pt x="128" y="208"/>
                </a:cubicBezTo>
                <a:close/>
              </a:path>
            </a:pathLst>
          </a:custGeom>
          <a:solidFill>
            <a:srgbClr val="0B506C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稻壳儿春秋广告/盗版必究        原创来源：http://chn.docer.com/works?userid=199329941#!/work_time"/>
          <p:cNvSpPr/>
          <p:nvPr/>
        </p:nvSpPr>
        <p:spPr bwMode="auto">
          <a:xfrm>
            <a:off x="5194141" y="1675131"/>
            <a:ext cx="1801813" cy="1082039"/>
          </a:xfrm>
          <a:custGeom>
            <a:avLst/>
            <a:gdLst>
              <a:gd name="T0" fmla="*/ 1135 w 1135"/>
              <a:gd name="T1" fmla="*/ 1129 h 1400"/>
              <a:gd name="T2" fmla="*/ 567 w 1135"/>
              <a:gd name="T3" fmla="*/ 1400 h 1400"/>
              <a:gd name="T4" fmla="*/ 0 w 1135"/>
              <a:gd name="T5" fmla="*/ 1129 h 1400"/>
              <a:gd name="T6" fmla="*/ 0 w 1135"/>
              <a:gd name="T7" fmla="*/ 0 h 1400"/>
              <a:gd name="T8" fmla="*/ 1135 w 1135"/>
              <a:gd name="T9" fmla="*/ 0 h 1400"/>
              <a:gd name="T10" fmla="*/ 1135 w 1135"/>
              <a:gd name="T11" fmla="*/ 1129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35" h="1400">
                <a:moveTo>
                  <a:pt x="1135" y="1129"/>
                </a:moveTo>
                <a:lnTo>
                  <a:pt x="567" y="1400"/>
                </a:lnTo>
                <a:lnTo>
                  <a:pt x="0" y="1129"/>
                </a:lnTo>
                <a:lnTo>
                  <a:pt x="0" y="0"/>
                </a:lnTo>
                <a:lnTo>
                  <a:pt x="1135" y="0"/>
                </a:lnTo>
                <a:lnTo>
                  <a:pt x="1135" y="1129"/>
                </a:lnTo>
                <a:close/>
              </a:path>
            </a:pathLst>
          </a:custGeom>
          <a:solidFill>
            <a:srgbClr val="0B506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稻壳儿春秋广告/盗版必究        原创来源：http://chn.docer.com/works?userid=199329941#!/work_time"/>
          <p:cNvSpPr/>
          <p:nvPr/>
        </p:nvSpPr>
        <p:spPr bwMode="auto">
          <a:xfrm>
            <a:off x="5308282" y="5109528"/>
            <a:ext cx="1574800" cy="292100"/>
          </a:xfrm>
          <a:custGeom>
            <a:avLst/>
            <a:gdLst>
              <a:gd name="T0" fmla="*/ 82 w 91"/>
              <a:gd name="T1" fmla="*/ 17 h 17"/>
              <a:gd name="T2" fmla="*/ 8 w 91"/>
              <a:gd name="T3" fmla="*/ 17 h 17"/>
              <a:gd name="T4" fmla="*/ 0 w 91"/>
              <a:gd name="T5" fmla="*/ 9 h 17"/>
              <a:gd name="T6" fmla="*/ 0 w 91"/>
              <a:gd name="T7" fmla="*/ 9 h 17"/>
              <a:gd name="T8" fmla="*/ 8 w 91"/>
              <a:gd name="T9" fmla="*/ 0 h 17"/>
              <a:gd name="T10" fmla="*/ 82 w 91"/>
              <a:gd name="T11" fmla="*/ 0 h 17"/>
              <a:gd name="T12" fmla="*/ 91 w 91"/>
              <a:gd name="T13" fmla="*/ 9 h 17"/>
              <a:gd name="T14" fmla="*/ 91 w 91"/>
              <a:gd name="T15" fmla="*/ 9 h 17"/>
              <a:gd name="T16" fmla="*/ 82 w 91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1" h="17">
                <a:moveTo>
                  <a:pt x="82" y="17"/>
                </a:moveTo>
                <a:cubicBezTo>
                  <a:pt x="8" y="17"/>
                  <a:pt x="8" y="17"/>
                  <a:pt x="8" y="17"/>
                </a:cubicBezTo>
                <a:cubicBezTo>
                  <a:pt x="4" y="17"/>
                  <a:pt x="0" y="14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7" y="0"/>
                  <a:pt x="91" y="4"/>
                  <a:pt x="91" y="9"/>
                </a:cubicBezTo>
                <a:cubicBezTo>
                  <a:pt x="91" y="9"/>
                  <a:pt x="91" y="9"/>
                  <a:pt x="91" y="9"/>
                </a:cubicBezTo>
                <a:cubicBezTo>
                  <a:pt x="91" y="14"/>
                  <a:pt x="87" y="17"/>
                  <a:pt x="82" y="17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稻壳儿春秋广告/盗版必究        原创来源：http://chn.docer.com/works?userid=199329941#!/work_time"/>
          <p:cNvSpPr txBox="1"/>
          <p:nvPr/>
        </p:nvSpPr>
        <p:spPr>
          <a:xfrm>
            <a:off x="5218430" y="1856740"/>
            <a:ext cx="17773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TEAM CONTRACT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585595" y="2981960"/>
            <a:ext cx="149860" cy="164465"/>
          </a:xfrm>
          <a:prstGeom prst="rect">
            <a:avLst/>
          </a:prstGeom>
          <a:solidFill>
            <a:srgbClr val="F67654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稻壳儿春秋广告/盗版必究        原创来源：http://chn.docer.com/works?userid=199329941#!/work_time"/>
          <p:cNvSpPr txBox="1"/>
          <p:nvPr/>
        </p:nvSpPr>
        <p:spPr>
          <a:xfrm>
            <a:off x="1735455" y="2981960"/>
            <a:ext cx="1132840" cy="198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7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PROJECT SCOPE</a:t>
            </a:r>
            <a:endParaRPr lang="en-US" altLang="zh-CN" sz="7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602740" y="2944495"/>
            <a:ext cx="107315" cy="2298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586230" y="3333115"/>
            <a:ext cx="149860" cy="165100"/>
          </a:xfrm>
          <a:prstGeom prst="rect">
            <a:avLst/>
          </a:prstGeom>
          <a:solidFill>
            <a:srgbClr val="02868F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稻壳儿春秋广告/盗版必究        原创来源：http://chn.docer.com/works?userid=199329941#!/work_time"/>
          <p:cNvSpPr txBox="1"/>
          <p:nvPr/>
        </p:nvSpPr>
        <p:spPr>
          <a:xfrm>
            <a:off x="1735455" y="3316605"/>
            <a:ext cx="852805" cy="198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7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DURATION</a:t>
            </a:r>
            <a:endParaRPr lang="en-US" altLang="zh-CN" sz="7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585595" y="3302000"/>
            <a:ext cx="150495" cy="2298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3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586865" y="3684905"/>
            <a:ext cx="149225" cy="142875"/>
          </a:xfrm>
          <a:prstGeom prst="rect">
            <a:avLst/>
          </a:prstGeom>
          <a:solidFill>
            <a:srgbClr val="0B506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5" name="稻壳儿春秋广告/盗版必究        原创来源：http://chn.docer.com/works?userid=199329941#!/work_time"/>
          <p:cNvSpPr txBox="1"/>
          <p:nvPr/>
        </p:nvSpPr>
        <p:spPr>
          <a:xfrm>
            <a:off x="1731010" y="3650615"/>
            <a:ext cx="1120775" cy="198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7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ESTIMATED BUDGET</a:t>
            </a:r>
            <a:endParaRPr lang="en-US" altLang="zh-CN" sz="7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579245" y="3642995"/>
            <a:ext cx="163195" cy="2298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581785" y="3985260"/>
            <a:ext cx="149860" cy="151765"/>
          </a:xfrm>
          <a:prstGeom prst="rect">
            <a:avLst/>
          </a:prstGeom>
          <a:solidFill>
            <a:srgbClr val="2A2625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稻壳儿春秋广告/盗版必究        原创来源：http://chn.docer.com/works?userid=199329941#!/work_time"/>
          <p:cNvSpPr txBox="1"/>
          <p:nvPr/>
        </p:nvSpPr>
        <p:spPr>
          <a:xfrm>
            <a:off x="1731010" y="3980815"/>
            <a:ext cx="1707515" cy="198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7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ROLES AND RESPONSIBILITIES</a:t>
            </a:r>
            <a:endParaRPr lang="en-US" altLang="zh-CN" sz="7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574800" y="3949700"/>
            <a:ext cx="163195" cy="2298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5535930" y="3327400"/>
            <a:ext cx="149860" cy="164465"/>
          </a:xfrm>
          <a:prstGeom prst="rect">
            <a:avLst/>
          </a:prstGeom>
          <a:solidFill>
            <a:srgbClr val="F67654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稻壳儿春秋广告/盗版必究        原创来源：http://chn.docer.com/works?userid=199329941#!/work_time"/>
          <p:cNvSpPr txBox="1"/>
          <p:nvPr/>
        </p:nvSpPr>
        <p:spPr>
          <a:xfrm>
            <a:off x="5685790" y="3327400"/>
            <a:ext cx="1132840" cy="198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7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PARTICIPATION</a:t>
            </a:r>
            <a:endParaRPr lang="en-US" altLang="zh-CN" sz="7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5553075" y="3289935"/>
            <a:ext cx="107315" cy="2298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5536565" y="3678555"/>
            <a:ext cx="149860" cy="165100"/>
          </a:xfrm>
          <a:prstGeom prst="rect">
            <a:avLst/>
          </a:prstGeom>
          <a:solidFill>
            <a:srgbClr val="02868F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稻壳儿春秋广告/盗版必究        原创来源：http://chn.docer.com/works?userid=199329941#!/work_time"/>
          <p:cNvSpPr txBox="1"/>
          <p:nvPr/>
        </p:nvSpPr>
        <p:spPr>
          <a:xfrm>
            <a:off x="5686425" y="3662045"/>
            <a:ext cx="1432560" cy="198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7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BREACH OF CONTRACT</a:t>
            </a:r>
            <a:endParaRPr lang="en-US" altLang="zh-CN" sz="7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5535930" y="3647440"/>
            <a:ext cx="150495" cy="2298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稻壳儿春秋广告/盗版必究        原创来源：http://chn.docer.com/works?userid=199329941#!/work_time"/>
          <p:cNvSpPr/>
          <p:nvPr/>
        </p:nvSpPr>
        <p:spPr bwMode="auto">
          <a:xfrm>
            <a:off x="8737600" y="1686243"/>
            <a:ext cx="2581275" cy="3582987"/>
          </a:xfrm>
          <a:custGeom>
            <a:avLst/>
            <a:gdLst>
              <a:gd name="T0" fmla="*/ 128 w 149"/>
              <a:gd name="T1" fmla="*/ 208 h 208"/>
              <a:gd name="T2" fmla="*/ 21 w 149"/>
              <a:gd name="T3" fmla="*/ 208 h 208"/>
              <a:gd name="T4" fmla="*/ 0 w 149"/>
              <a:gd name="T5" fmla="*/ 187 h 208"/>
              <a:gd name="T6" fmla="*/ 0 w 149"/>
              <a:gd name="T7" fmla="*/ 21 h 208"/>
              <a:gd name="T8" fmla="*/ 21 w 149"/>
              <a:gd name="T9" fmla="*/ 0 h 208"/>
              <a:gd name="T10" fmla="*/ 128 w 149"/>
              <a:gd name="T11" fmla="*/ 0 h 208"/>
              <a:gd name="T12" fmla="*/ 149 w 149"/>
              <a:gd name="T13" fmla="*/ 21 h 208"/>
              <a:gd name="T14" fmla="*/ 149 w 149"/>
              <a:gd name="T15" fmla="*/ 187 h 208"/>
              <a:gd name="T16" fmla="*/ 128 w 149"/>
              <a:gd name="T17" fmla="*/ 20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208">
                <a:moveTo>
                  <a:pt x="128" y="208"/>
                </a:moveTo>
                <a:cubicBezTo>
                  <a:pt x="21" y="208"/>
                  <a:pt x="21" y="208"/>
                  <a:pt x="21" y="208"/>
                </a:cubicBezTo>
                <a:cubicBezTo>
                  <a:pt x="10" y="208"/>
                  <a:pt x="0" y="199"/>
                  <a:pt x="0" y="187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9"/>
                  <a:pt x="10" y="0"/>
                  <a:pt x="21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40" y="0"/>
                  <a:pt x="149" y="9"/>
                  <a:pt x="149" y="21"/>
                </a:cubicBezTo>
                <a:cubicBezTo>
                  <a:pt x="149" y="187"/>
                  <a:pt x="149" y="187"/>
                  <a:pt x="149" y="187"/>
                </a:cubicBezTo>
                <a:cubicBezTo>
                  <a:pt x="149" y="199"/>
                  <a:pt x="140" y="208"/>
                  <a:pt x="128" y="208"/>
                </a:cubicBezTo>
                <a:close/>
              </a:path>
            </a:pathLst>
          </a:custGeom>
          <a:solidFill>
            <a:schemeClr val="accent6">
              <a:lumMod val="75000"/>
              <a:alpha val="3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稻壳儿春秋广告/盗版必究        原创来源：http://chn.docer.com/works?userid=199329941#!/work_time"/>
          <p:cNvSpPr/>
          <p:nvPr/>
        </p:nvSpPr>
        <p:spPr bwMode="auto">
          <a:xfrm>
            <a:off x="9126696" y="1680846"/>
            <a:ext cx="1801813" cy="1082039"/>
          </a:xfrm>
          <a:custGeom>
            <a:avLst/>
            <a:gdLst>
              <a:gd name="T0" fmla="*/ 1135 w 1135"/>
              <a:gd name="T1" fmla="*/ 1129 h 1400"/>
              <a:gd name="T2" fmla="*/ 567 w 1135"/>
              <a:gd name="T3" fmla="*/ 1400 h 1400"/>
              <a:gd name="T4" fmla="*/ 0 w 1135"/>
              <a:gd name="T5" fmla="*/ 1129 h 1400"/>
              <a:gd name="T6" fmla="*/ 0 w 1135"/>
              <a:gd name="T7" fmla="*/ 0 h 1400"/>
              <a:gd name="T8" fmla="*/ 1135 w 1135"/>
              <a:gd name="T9" fmla="*/ 0 h 1400"/>
              <a:gd name="T10" fmla="*/ 1135 w 1135"/>
              <a:gd name="T11" fmla="*/ 1129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35" h="1400">
                <a:moveTo>
                  <a:pt x="1135" y="1129"/>
                </a:moveTo>
                <a:lnTo>
                  <a:pt x="567" y="1400"/>
                </a:lnTo>
                <a:lnTo>
                  <a:pt x="0" y="1129"/>
                </a:lnTo>
                <a:lnTo>
                  <a:pt x="0" y="0"/>
                </a:lnTo>
                <a:lnTo>
                  <a:pt x="1135" y="0"/>
                </a:lnTo>
                <a:lnTo>
                  <a:pt x="1135" y="1129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稻壳儿春秋广告/盗版必究        原创来源：http://chn.docer.com/works?userid=199329941#!/work_time"/>
          <p:cNvSpPr/>
          <p:nvPr/>
        </p:nvSpPr>
        <p:spPr bwMode="auto">
          <a:xfrm>
            <a:off x="9240837" y="5115243"/>
            <a:ext cx="1574800" cy="292100"/>
          </a:xfrm>
          <a:custGeom>
            <a:avLst/>
            <a:gdLst>
              <a:gd name="T0" fmla="*/ 82 w 91"/>
              <a:gd name="T1" fmla="*/ 17 h 17"/>
              <a:gd name="T2" fmla="*/ 8 w 91"/>
              <a:gd name="T3" fmla="*/ 17 h 17"/>
              <a:gd name="T4" fmla="*/ 0 w 91"/>
              <a:gd name="T5" fmla="*/ 9 h 17"/>
              <a:gd name="T6" fmla="*/ 0 w 91"/>
              <a:gd name="T7" fmla="*/ 9 h 17"/>
              <a:gd name="T8" fmla="*/ 8 w 91"/>
              <a:gd name="T9" fmla="*/ 0 h 17"/>
              <a:gd name="T10" fmla="*/ 82 w 91"/>
              <a:gd name="T11" fmla="*/ 0 h 17"/>
              <a:gd name="T12" fmla="*/ 91 w 91"/>
              <a:gd name="T13" fmla="*/ 9 h 17"/>
              <a:gd name="T14" fmla="*/ 91 w 91"/>
              <a:gd name="T15" fmla="*/ 9 h 17"/>
              <a:gd name="T16" fmla="*/ 82 w 91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1" h="17">
                <a:moveTo>
                  <a:pt x="82" y="17"/>
                </a:moveTo>
                <a:cubicBezTo>
                  <a:pt x="8" y="17"/>
                  <a:pt x="8" y="17"/>
                  <a:pt x="8" y="17"/>
                </a:cubicBezTo>
                <a:cubicBezTo>
                  <a:pt x="4" y="17"/>
                  <a:pt x="0" y="14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7" y="0"/>
                  <a:pt x="91" y="4"/>
                  <a:pt x="91" y="9"/>
                </a:cubicBezTo>
                <a:cubicBezTo>
                  <a:pt x="91" y="9"/>
                  <a:pt x="91" y="9"/>
                  <a:pt x="91" y="9"/>
                </a:cubicBezTo>
                <a:cubicBezTo>
                  <a:pt x="91" y="14"/>
                  <a:pt x="87" y="17"/>
                  <a:pt x="82" y="17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9468485" y="3333115"/>
            <a:ext cx="149860" cy="164465"/>
          </a:xfrm>
          <a:prstGeom prst="rect">
            <a:avLst/>
          </a:prstGeom>
          <a:solidFill>
            <a:srgbClr val="F67654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" name="稻壳儿春秋广告/盗版必究        原创来源：http://chn.docer.com/works?userid=199329941#!/work_time"/>
          <p:cNvSpPr txBox="1"/>
          <p:nvPr/>
        </p:nvSpPr>
        <p:spPr>
          <a:xfrm>
            <a:off x="9603105" y="3333115"/>
            <a:ext cx="1132840" cy="198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7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MEETING AGENDA</a:t>
            </a:r>
            <a:endParaRPr lang="en-US" altLang="zh-CN" sz="7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9485630" y="3295650"/>
            <a:ext cx="107315" cy="2298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9469120" y="3684270"/>
            <a:ext cx="149860" cy="165100"/>
          </a:xfrm>
          <a:prstGeom prst="rect">
            <a:avLst/>
          </a:prstGeom>
          <a:solidFill>
            <a:srgbClr val="02868F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9468485" y="3653155"/>
            <a:ext cx="150495" cy="2298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2" name="稻壳儿春秋广告/盗版必究        原创来源：http://chn.docer.com/works?userid=199329941#!/work_time"/>
          <p:cNvSpPr txBox="1"/>
          <p:nvPr/>
        </p:nvSpPr>
        <p:spPr>
          <a:xfrm>
            <a:off x="9150985" y="1862455"/>
            <a:ext cx="17773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TEAM 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MEETING 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稻壳儿春秋广告/盗版必究        原创来源：http://chn.docer.com/works?userid=199329941#!/work_time"/>
          <p:cNvSpPr txBox="1"/>
          <p:nvPr/>
        </p:nvSpPr>
        <p:spPr>
          <a:xfrm>
            <a:off x="9682480" y="3650615"/>
            <a:ext cx="1132840" cy="198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7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DURATION</a:t>
            </a:r>
            <a:endParaRPr lang="en-US" altLang="zh-CN" sz="7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0" y="500062"/>
            <a:ext cx="5842970" cy="58578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1488" y="645776"/>
            <a:ext cx="1047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ERD</a:t>
            </a:r>
            <a:endParaRPr lang="en-US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71488" y="1485901"/>
            <a:ext cx="5507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Sub Types are compose into User Super Type Entity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71487" y="2378930"/>
            <a:ext cx="3708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 Entity is the strongest entity 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71487" y="3271959"/>
            <a:ext cx="542734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One to Many relation between user and report </a:t>
            </a:r>
            <a:endParaRPr lang="en-US" sz="2000" dirty="0"/>
          </a:p>
          <a:p>
            <a:r>
              <a:rPr lang="en-US" sz="2000" dirty="0"/>
              <a:t>with optionality at report end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71487" y="4472764"/>
            <a:ext cx="54991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One to One relation between user and Wishlist </a:t>
            </a:r>
            <a:endParaRPr lang="en-US" sz="2000" dirty="0"/>
          </a:p>
          <a:p>
            <a:r>
              <a:rPr lang="en-US" sz="2000" dirty="0"/>
              <a:t>with optionality at Wishlist end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731" y="604974"/>
            <a:ext cx="1946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Final Model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73471" y="1648002"/>
            <a:ext cx="3504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Final Model contains 17 entities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73229" y="2580327"/>
            <a:ext cx="2637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There are 5 link entities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21641" y="3773452"/>
            <a:ext cx="5178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Product and User entity are the impactful entity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28" y="4328623"/>
            <a:ext cx="2076450" cy="2209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238" y="4328623"/>
            <a:ext cx="2419350" cy="2333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478" y="2567209"/>
            <a:ext cx="1466850" cy="7524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181" y="2612793"/>
            <a:ext cx="1438275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309" y="2600546"/>
            <a:ext cx="1590675" cy="685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7837" y="2580327"/>
            <a:ext cx="1657350" cy="7905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7837" y="1310817"/>
            <a:ext cx="1590675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10901" y="414339"/>
            <a:ext cx="3770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Customer Use Case Diagram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4" y="1356015"/>
            <a:ext cx="12103136" cy="5246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765" y="5566749"/>
            <a:ext cx="2615458" cy="8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00" y="4758713"/>
            <a:ext cx="19050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676023" y="400230"/>
            <a:ext cx="2998121" cy="2847975"/>
            <a:chOff x="676023" y="400230"/>
            <a:chExt cx="2998121" cy="284797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023" y="400230"/>
              <a:ext cx="1666875" cy="284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769" y="1120440"/>
              <a:ext cx="676275" cy="103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9134" y="1120440"/>
              <a:ext cx="605010" cy="103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2343150" y="459740"/>
            <a:ext cx="351853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Actors: Customer and </a:t>
            </a:r>
            <a:r>
              <a:rPr lang="en-US" sz="2000" dirty="0" err="1"/>
              <a:t>Paypal</a:t>
            </a:r>
            <a:endParaRPr lang="en-US" sz="2000" dirty="0"/>
          </a:p>
        </p:txBody>
      </p:sp>
      <p:cxnSp>
        <p:nvCxnSpPr>
          <p:cNvPr id="14" name="Connector: Elbow 13"/>
          <p:cNvCxnSpPr/>
          <p:nvPr/>
        </p:nvCxnSpPr>
        <p:spPr>
          <a:xfrm rot="5400000">
            <a:off x="-789460" y="1888888"/>
            <a:ext cx="2621905" cy="339140"/>
          </a:xfrm>
          <a:prstGeom prst="bentConnector3">
            <a:avLst>
              <a:gd name="adj1" fmla="val 411"/>
            </a:avLst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51921" y="2600325"/>
            <a:ext cx="6482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0" y="3369411"/>
            <a:ext cx="1697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Generalization</a:t>
            </a:r>
            <a:endParaRPr lang="en-US" sz="2000" dirty="0"/>
          </a:p>
        </p:txBody>
      </p:sp>
      <p:sp>
        <p:nvSpPr>
          <p:cNvPr id="26" name="Oval 25"/>
          <p:cNvSpPr/>
          <p:nvPr/>
        </p:nvSpPr>
        <p:spPr>
          <a:xfrm>
            <a:off x="6150610" y="429895"/>
            <a:ext cx="1724025" cy="9353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Checkout</a:t>
            </a:r>
            <a:endParaRPr lang="en-US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190" y="459868"/>
            <a:ext cx="3338286" cy="87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val 30"/>
          <p:cNvSpPr/>
          <p:nvPr/>
        </p:nvSpPr>
        <p:spPr>
          <a:xfrm>
            <a:off x="10295553" y="400230"/>
            <a:ext cx="1544525" cy="9352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PayPal Login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065419" y="1639551"/>
            <a:ext cx="422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PayPal Login is mandatory to checkout </a:t>
            </a:r>
            <a:endParaRPr lang="en-US" sz="2000" dirty="0"/>
          </a:p>
        </p:txBody>
      </p:sp>
      <p:sp>
        <p:nvSpPr>
          <p:cNvPr id="39" name="Oval 38"/>
          <p:cNvSpPr/>
          <p:nvPr/>
        </p:nvSpPr>
        <p:spPr>
          <a:xfrm>
            <a:off x="6460020" y="4102883"/>
            <a:ext cx="1544526" cy="9352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to Cart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9907897" y="3084729"/>
            <a:ext cx="1544526" cy="9352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</a:t>
            </a:r>
            <a:endParaRPr lang="en-US" dirty="0"/>
          </a:p>
          <a:p>
            <a:pPr algn="ctr"/>
            <a:r>
              <a:rPr lang="en-US" dirty="0"/>
              <a:t>Product 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9844343" y="4202761"/>
            <a:ext cx="1671634" cy="9352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</a:t>
            </a:r>
            <a:endParaRPr lang="en-US" dirty="0"/>
          </a:p>
          <a:p>
            <a:pPr algn="ctr"/>
            <a:r>
              <a:rPr lang="en-US" dirty="0"/>
              <a:t>Product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9844343" y="5318142"/>
            <a:ext cx="1671634" cy="9352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</a:t>
            </a:r>
            <a:endParaRPr lang="en-US" dirty="0"/>
          </a:p>
          <a:p>
            <a:pPr algn="ctr"/>
            <a:r>
              <a:rPr lang="en-US" dirty="0"/>
              <a:t>Quantity</a:t>
            </a:r>
            <a:endParaRPr lang="en-US" dirty="0"/>
          </a:p>
        </p:txBody>
      </p:sp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793" y="4758713"/>
            <a:ext cx="3399228" cy="123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813" y="3119209"/>
            <a:ext cx="3268208" cy="136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888" y="4144849"/>
            <a:ext cx="2615458" cy="8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Oval 45"/>
          <p:cNvSpPr/>
          <p:nvPr/>
        </p:nvSpPr>
        <p:spPr>
          <a:xfrm>
            <a:off x="194965" y="4068403"/>
            <a:ext cx="1255077" cy="9352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Profile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4426901" y="4068403"/>
            <a:ext cx="1255077" cy="9352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1450340" y="5504180"/>
            <a:ext cx="1519555" cy="9353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</a:t>
            </a:r>
            <a:endParaRPr lang="en-US" dirty="0"/>
          </a:p>
          <a:p>
            <a:pPr algn="ctr"/>
            <a:r>
              <a:rPr lang="en-US" dirty="0"/>
              <a:t>Profile</a:t>
            </a:r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4735195" y="5537200"/>
            <a:ext cx="1595120" cy="9353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</a:t>
            </a:r>
            <a:endParaRPr lang="en-US" dirty="0"/>
          </a:p>
          <a:p>
            <a:pPr algn="ctr"/>
            <a:r>
              <a:rPr lang="en-US" dirty="0"/>
              <a:t>Update</a:t>
            </a:r>
            <a:endParaRPr lang="en-US" dirty="0"/>
          </a:p>
          <a:p>
            <a:pPr algn="ctr"/>
            <a:r>
              <a:rPr lang="en-US" dirty="0"/>
              <a:t>Error</a:t>
            </a:r>
            <a:endParaRPr lang="en-US" dirty="0"/>
          </a:p>
        </p:txBody>
      </p:sp>
      <p:pic>
        <p:nvPicPr>
          <p:cNvPr id="55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91" y="4042850"/>
            <a:ext cx="4023408" cy="105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0"/>
                            </p:stCondLst>
                            <p:childTnLst>
                              <p:par>
                                <p:cTn id="10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  <p:bldP spid="26" grpId="0" bldLvl="0" animBg="1"/>
      <p:bldP spid="31" grpId="0" bldLvl="0" animBg="1"/>
      <p:bldP spid="27" grpId="0"/>
      <p:bldP spid="39" grpId="0" bldLvl="0" animBg="1"/>
      <p:bldP spid="40" grpId="0" bldLvl="0" animBg="1"/>
      <p:bldP spid="41" grpId="0" bldLvl="0" animBg="1"/>
      <p:bldP spid="42" grpId="0" bldLvl="0" animBg="1"/>
      <p:bldP spid="46" grpId="0" bldLvl="0" animBg="1"/>
      <p:bldP spid="47" grpId="0" bldLvl="0" animBg="1"/>
      <p:bldP spid="48" grpId="0" bldLvl="0" animBg="1"/>
      <p:bldP spid="49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54170" y="0"/>
            <a:ext cx="3945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Admin Use Case Diagram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95" y="605790"/>
            <a:ext cx="7412355" cy="612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620" y="536575"/>
            <a:ext cx="1065530" cy="165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33040" y="1035050"/>
            <a:ext cx="15963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Actor: Admin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309870" y="1357630"/>
            <a:ext cx="1453515" cy="83756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 Product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533765" y="363220"/>
            <a:ext cx="1626870" cy="83756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Approve</a:t>
            </a:r>
            <a:endParaRPr lang="en-US" dirty="0"/>
          </a:p>
          <a:p>
            <a:pPr algn="ctr"/>
            <a:r>
              <a:rPr lang="en-US" dirty="0"/>
              <a:t>Product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8581390" y="2229485"/>
            <a:ext cx="1453515" cy="83756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Decline</a:t>
            </a:r>
            <a:endParaRPr lang="en-US" dirty="0"/>
          </a:p>
          <a:p>
            <a:pPr algn="ctr"/>
            <a:r>
              <a:rPr lang="en-US" dirty="0"/>
              <a:t>Product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385" y="363220"/>
            <a:ext cx="3076575" cy="121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790" y="1859280"/>
            <a:ext cx="3199765" cy="110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1084580" y="4310380"/>
            <a:ext cx="1453515" cy="83756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 Trader Account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329430" y="3399155"/>
            <a:ext cx="1453515" cy="83756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Activate </a:t>
            </a:r>
            <a:endParaRPr lang="en-US" dirty="0"/>
          </a:p>
          <a:p>
            <a:pPr algn="ctr"/>
            <a:r>
              <a:rPr lang="en-US" dirty="0"/>
              <a:t>Account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4269105" y="4399915"/>
            <a:ext cx="1891030" cy="83756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Deactivate </a:t>
            </a:r>
            <a:endParaRPr lang="en-US" dirty="0"/>
          </a:p>
          <a:p>
            <a:pPr algn="ctr"/>
            <a:r>
              <a:rPr lang="en-US" dirty="0"/>
              <a:t>Account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4269105" y="5398770"/>
            <a:ext cx="1572895" cy="83756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</a:t>
            </a:r>
            <a:endParaRPr lang="en-US" dirty="0"/>
          </a:p>
          <a:p>
            <a:pPr algn="ctr"/>
            <a:r>
              <a:rPr lang="en-US" dirty="0"/>
              <a:t>Error</a:t>
            </a:r>
            <a:endParaRPr lang="en-US" dirty="0"/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4897755"/>
            <a:ext cx="3199765" cy="110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3429635"/>
            <a:ext cx="3076575" cy="121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490" y="4347845"/>
            <a:ext cx="2461895" cy="76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 20"/>
          <p:cNvSpPr/>
          <p:nvPr/>
        </p:nvSpPr>
        <p:spPr>
          <a:xfrm>
            <a:off x="6160135" y="4217670"/>
            <a:ext cx="1453515" cy="83756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Report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9404985" y="3306445"/>
            <a:ext cx="1453515" cy="83756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Daily </a:t>
            </a:r>
            <a:endParaRPr lang="en-US" dirty="0"/>
          </a:p>
          <a:p>
            <a:pPr algn="ctr"/>
            <a:r>
              <a:rPr lang="en-US" dirty="0"/>
              <a:t>Report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9345295" y="4307840"/>
            <a:ext cx="1572895" cy="83756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Weekly </a:t>
            </a:r>
            <a:endParaRPr lang="en-US" dirty="0"/>
          </a:p>
          <a:p>
            <a:pPr algn="ctr"/>
            <a:r>
              <a:rPr lang="en-US" dirty="0"/>
              <a:t>Report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9345295" y="5306060"/>
            <a:ext cx="1572895" cy="83756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Monthly </a:t>
            </a:r>
            <a:endParaRPr lang="en-US" dirty="0"/>
          </a:p>
          <a:p>
            <a:pPr algn="ctr"/>
            <a:r>
              <a:rPr lang="en-US" dirty="0"/>
              <a:t>Report</a:t>
            </a:r>
            <a:endParaRPr lang="en-US" dirty="0"/>
          </a:p>
        </p:txBody>
      </p:sp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515" y="4805045"/>
            <a:ext cx="3199765" cy="110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705" y="3336925"/>
            <a:ext cx="3076575" cy="121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680" y="4255135"/>
            <a:ext cx="2461895" cy="76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bldLvl="0" animBg="1"/>
      <p:bldP spid="7" grpId="1" animBg="1"/>
      <p:bldP spid="8" grpId="0" bldLvl="0" animBg="1"/>
      <p:bldP spid="8" grpId="1" animBg="1"/>
      <p:bldP spid="9" grpId="0" bldLvl="0" animBg="1"/>
      <p:bldP spid="9" grpId="1" animBg="1"/>
      <p:bldP spid="12" grpId="0" bldLvl="0" animBg="1"/>
      <p:bldP spid="12" grpId="1" animBg="1"/>
      <p:bldP spid="13" grpId="0" bldLvl="0" animBg="1"/>
      <p:bldP spid="13" grpId="1" animBg="1"/>
      <p:bldP spid="14" grpId="0" bldLvl="0" animBg="1"/>
      <p:bldP spid="14" grpId="1" animBg="1"/>
      <p:bldP spid="15" grpId="0" bldLvl="0" animBg="1"/>
      <p:bldP spid="15" grpId="1" animBg="1"/>
      <p:bldP spid="21" grpId="0" bldLvl="0" animBg="1"/>
      <p:bldP spid="21" grpId="1" animBg="1"/>
      <p:bldP spid="22" grpId="0" bldLvl="0" animBg="1"/>
      <p:bldP spid="22" grpId="1" animBg="1"/>
      <p:bldP spid="23" grpId="0" bldLvl="0" animBg="1"/>
      <p:bldP spid="23" grpId="1" animBg="1"/>
      <p:bldP spid="24" grpId="0" bldLvl="0" animBg="1"/>
      <p:bldP spid="2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47760" y="126932"/>
            <a:ext cx="335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Trader Use Case Diagram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25" y="731520"/>
            <a:ext cx="8693150" cy="5973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010" y="5035550"/>
            <a:ext cx="2454910" cy="5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45" y="5072380"/>
            <a:ext cx="2454910" cy="5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965" y="477520"/>
            <a:ext cx="2774315" cy="125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26870" y="264795"/>
            <a:ext cx="421894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Actors: Trader and Admin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303645" y="3381375"/>
            <a:ext cx="5266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Trader can add, update, delete offer</a:t>
            </a:r>
            <a:endParaRPr lang="en-US" sz="2400" dirty="0"/>
          </a:p>
        </p:txBody>
      </p:sp>
      <p:cxnSp>
        <p:nvCxnSpPr>
          <p:cNvPr id="21" name="Connector: Elbow 20"/>
          <p:cNvCxnSpPr/>
          <p:nvPr/>
        </p:nvCxnSpPr>
        <p:spPr>
          <a:xfrm rot="5400000">
            <a:off x="950595" y="2482850"/>
            <a:ext cx="2479040" cy="327660"/>
          </a:xfrm>
          <a:prstGeom prst="bentConnector3">
            <a:avLst>
              <a:gd name="adj1" fmla="val 411"/>
            </a:avLst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026285" y="3159125"/>
            <a:ext cx="6261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29435" y="3957320"/>
            <a:ext cx="1850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Generalization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 rot="0">
            <a:off x="2426970" y="737235"/>
            <a:ext cx="2684780" cy="3034665"/>
            <a:chOff x="619125" y="98425"/>
            <a:chExt cx="2779723" cy="3209234"/>
          </a:xfrm>
        </p:grpSpPr>
        <p:grpSp>
          <p:nvGrpSpPr>
            <p:cNvPr id="14" name="Group 13"/>
            <p:cNvGrpSpPr/>
            <p:nvPr/>
          </p:nvGrpSpPr>
          <p:grpSpPr>
            <a:xfrm>
              <a:off x="619125" y="98425"/>
              <a:ext cx="1966913" cy="3209234"/>
              <a:chOff x="619125" y="98425"/>
              <a:chExt cx="1966913" cy="3209234"/>
            </a:xfrm>
          </p:grpSpPr>
          <p:pic>
            <p:nvPicPr>
              <p:cNvPr id="1036" name="Picture 1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125" y="98425"/>
                <a:ext cx="1352550" cy="3209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38312" y="1151235"/>
                <a:ext cx="847726" cy="13300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6038" y="1151235"/>
              <a:ext cx="812810" cy="1330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Oval 15"/>
          <p:cNvSpPr/>
          <p:nvPr/>
        </p:nvSpPr>
        <p:spPr>
          <a:xfrm>
            <a:off x="283845" y="4876165"/>
            <a:ext cx="1557020" cy="88582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3375660" y="4876165"/>
            <a:ext cx="1880870" cy="88582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Email</a:t>
            </a:r>
            <a:endParaRPr lang="en-US" dirty="0"/>
          </a:p>
          <a:p>
            <a:pPr algn="ctr"/>
            <a:r>
              <a:rPr lang="en-US" dirty="0"/>
              <a:t>Verification</a:t>
            </a:r>
            <a:endParaRPr lang="en-US" dirty="0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920" y="4690110"/>
            <a:ext cx="784860" cy="125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val 30"/>
          <p:cNvSpPr/>
          <p:nvPr/>
        </p:nvSpPr>
        <p:spPr>
          <a:xfrm>
            <a:off x="6955790" y="4876165"/>
            <a:ext cx="2179955" cy="88582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Email</a:t>
            </a:r>
            <a:endParaRPr lang="en-US" dirty="0"/>
          </a:p>
          <a:p>
            <a:pPr algn="ctr"/>
            <a:r>
              <a:rPr lang="en-US" dirty="0"/>
              <a:t>Confirmation</a:t>
            </a:r>
            <a:endParaRPr lang="en-US" dirty="0"/>
          </a:p>
        </p:txBody>
      </p: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65" y="5048250"/>
            <a:ext cx="2106295" cy="5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543300" y="5886450"/>
            <a:ext cx="58381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Email confirmation needs to be done by admin</a:t>
            </a:r>
            <a:endParaRPr lang="en-US" sz="2000" dirty="0"/>
          </a:p>
        </p:txBody>
      </p:sp>
      <p:sp>
        <p:nvSpPr>
          <p:cNvPr id="37" name="Oval 36"/>
          <p:cNvSpPr/>
          <p:nvPr/>
        </p:nvSpPr>
        <p:spPr>
          <a:xfrm>
            <a:off x="6812280" y="1368425"/>
            <a:ext cx="1589405" cy="88582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 </a:t>
            </a:r>
            <a:endParaRPr lang="en-US" dirty="0"/>
          </a:p>
          <a:p>
            <a:pPr algn="ctr"/>
            <a:r>
              <a:rPr lang="en-US" dirty="0"/>
              <a:t>Offer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9860915" y="690245"/>
            <a:ext cx="1046480" cy="56007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10350500" y="1361440"/>
            <a:ext cx="1306195" cy="56007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9135745" y="2476500"/>
            <a:ext cx="1306195" cy="56007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</a:t>
            </a:r>
            <a:endParaRPr lang="en-US" dirty="0"/>
          </a:p>
        </p:txBody>
      </p:sp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605" y="1763395"/>
            <a:ext cx="2181860" cy="154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775" y="1175385"/>
            <a:ext cx="2744470" cy="85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9" grpId="0"/>
      <p:bldP spid="9" grpId="1"/>
      <p:bldP spid="37" grpId="0" bldLvl="0" animBg="1"/>
      <p:bldP spid="37" grpId="1" animBg="1"/>
      <p:bldP spid="38" grpId="0" bldLvl="0" animBg="1"/>
      <p:bldP spid="38" grpId="1" animBg="1"/>
      <p:bldP spid="40" grpId="0" bldLvl="0" animBg="1"/>
      <p:bldP spid="40" grpId="1" animBg="1"/>
      <p:bldP spid="41" grpId="0" bldLvl="0" animBg="1"/>
      <p:bldP spid="41" grpId="1" animBg="1"/>
      <p:bldP spid="13" grpId="0"/>
      <p:bldP spid="13" grpId="1"/>
      <p:bldP spid="16" grpId="0" bldLvl="0" animBg="1"/>
      <p:bldP spid="16" grpId="1" animBg="1"/>
      <p:bldP spid="28" grpId="0" bldLvl="0" animBg="1"/>
      <p:bldP spid="28" grpId="1" animBg="1"/>
      <p:bldP spid="31" grpId="0" bldLvl="0" animBg="1"/>
      <p:bldP spid="31" grpId="1" animBg="1"/>
      <p:bldP spid="18" grpId="0"/>
      <p:bldP spid="1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845820"/>
            <a:ext cx="6956425" cy="538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1455" y="584835"/>
            <a:ext cx="48431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Product Requirement</a:t>
            </a:r>
            <a:endParaRPr 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11455" y="1884680"/>
            <a:ext cx="48463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Specific features that the product must have to satisfy the users needs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11455" y="2891790"/>
            <a:ext cx="4491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 for allowing user to view and search product, add to cart and Wishlist 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1455" y="3884295"/>
            <a:ext cx="4055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 for allowing user to review and rate the product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" grpId="0"/>
      <p:bldP spid="2" grpId="1"/>
      <p:bldP spid="3" grpId="0"/>
      <p:bldP spid="3" grpId="1"/>
      <p:bldP spid="9" grpId="0"/>
      <p:bldP spid="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50" y="516255"/>
            <a:ext cx="5673725" cy="58254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5160" y="604520"/>
            <a:ext cx="488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Customer Requirement</a:t>
            </a:r>
            <a:endParaRPr 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45160" y="1557655"/>
            <a:ext cx="48888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Specific needs that a customer has for a product, service, or system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48970" y="2834005"/>
            <a:ext cx="46570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 for allowing customer for registering, login profile management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7065" y="4123690"/>
            <a:ext cx="46589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 for allowing customer for viewing product,cart and Wishlist management and placing order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" grpId="0"/>
      <p:bldP spid="2" grpId="1"/>
      <p:bldP spid="7" grpId="0"/>
      <p:bldP spid="7" grpId="1"/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稻壳儿春秋广告/盗版必究        原创来源：http://chn.docer.com/works?userid=199329941#!/work_time"/>
          <p:cNvSpPr/>
          <p:nvPr/>
        </p:nvSpPr>
        <p:spPr>
          <a:xfrm rot="2700000">
            <a:off x="-1426054" y="-454339"/>
            <a:ext cx="2852106" cy="2852106"/>
          </a:xfrm>
          <a:prstGeom prst="roundRect">
            <a:avLst/>
          </a:pr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稻壳儿春秋广告/盗版必究        原创来源：http://chn.docer.com/works?userid=199329941#!/work_time"/>
          <p:cNvSpPr/>
          <p:nvPr/>
        </p:nvSpPr>
        <p:spPr>
          <a:xfrm rot="2700000">
            <a:off x="483436" y="1400366"/>
            <a:ext cx="1001520" cy="1001520"/>
          </a:xfrm>
          <a:prstGeom prst="roundRect">
            <a:avLst/>
          </a:pr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稻壳儿春秋广告/盗版必究        原创来源：http://chn.docer.com/works?userid=199329941#!/work_time"/>
          <p:cNvSpPr/>
          <p:nvPr/>
        </p:nvSpPr>
        <p:spPr>
          <a:xfrm rot="2700000">
            <a:off x="10126465" y="5924580"/>
            <a:ext cx="1866842" cy="1866842"/>
          </a:xfrm>
          <a:prstGeom prst="roundRect">
            <a:avLst/>
          </a:pr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稻壳儿春秋广告/盗版必究        原创来源：http://chn.docer.com/works?userid=199329941#!/work_time"/>
          <p:cNvSpPr/>
          <p:nvPr/>
        </p:nvSpPr>
        <p:spPr>
          <a:xfrm rot="2700000">
            <a:off x="11827658" y="5173601"/>
            <a:ext cx="728683" cy="728683"/>
          </a:xfrm>
          <a:prstGeom prst="roundRect">
            <a:avLst/>
          </a:pr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稻壳儿春秋广告/盗版必究        原创来源：http://chn.docer.com/works?userid=199329941#!/work_time"/>
          <p:cNvSpPr/>
          <p:nvPr/>
        </p:nvSpPr>
        <p:spPr>
          <a:xfrm rot="2700000">
            <a:off x="10173779" y="6343738"/>
            <a:ext cx="1402844" cy="14028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3216275" y="1366520"/>
            <a:ext cx="522795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spcBef>
                <a:spcPct val="0"/>
              </a:spcBef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PROJECT CHARTER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695325" y="3430136"/>
            <a:ext cx="728820" cy="728820"/>
          </a:xfrm>
          <a:prstGeom prst="rect">
            <a:avLst/>
          </a:prstGeom>
          <a:solidFill>
            <a:srgbClr val="F67654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稻壳儿春秋广告/盗版必究        原创来源：http://chn.docer.com/works?userid=199329941#!/work_time"/>
          <p:cNvSpPr txBox="1"/>
          <p:nvPr/>
        </p:nvSpPr>
        <p:spPr>
          <a:xfrm>
            <a:off x="1516456" y="3455992"/>
            <a:ext cx="2655136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PROJECT SCOPE</a:t>
            </a:r>
            <a:endParaRPr lang="en-US" altLang="zh-CN" sz="20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906145" y="3594491"/>
            <a:ext cx="3071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695325" y="4862022"/>
            <a:ext cx="728820" cy="728820"/>
          </a:xfrm>
          <a:prstGeom prst="rect">
            <a:avLst/>
          </a:prstGeom>
          <a:solidFill>
            <a:srgbClr val="02868F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稻壳儿春秋广告/盗版必究        原创来源：http://chn.docer.com/works?userid=199329941#!/work_time"/>
          <p:cNvSpPr txBox="1"/>
          <p:nvPr/>
        </p:nvSpPr>
        <p:spPr>
          <a:xfrm>
            <a:off x="1516456" y="4887878"/>
            <a:ext cx="2655136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DURATION</a:t>
            </a:r>
            <a:endParaRPr lang="en-US" altLang="zh-CN" sz="20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906145" y="5026377"/>
            <a:ext cx="3071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3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6839559" y="3430136"/>
            <a:ext cx="728820" cy="728820"/>
          </a:xfrm>
          <a:prstGeom prst="rect">
            <a:avLst/>
          </a:prstGeom>
          <a:solidFill>
            <a:srgbClr val="0B506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5" name="稻壳儿春秋广告/盗版必究        原创来源：http://chn.docer.com/works?userid=199329941#!/work_time"/>
          <p:cNvSpPr txBox="1"/>
          <p:nvPr/>
        </p:nvSpPr>
        <p:spPr>
          <a:xfrm>
            <a:off x="7660640" y="3456305"/>
            <a:ext cx="297180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ESTIMATED BUDGET</a:t>
            </a:r>
            <a:endParaRPr lang="en-US" altLang="zh-CN" sz="20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7050379" y="3594491"/>
            <a:ext cx="3071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6839559" y="4862022"/>
            <a:ext cx="728820" cy="728820"/>
          </a:xfrm>
          <a:prstGeom prst="rect">
            <a:avLst/>
          </a:prstGeom>
          <a:solidFill>
            <a:srgbClr val="2A2625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稻壳儿春秋广告/盗版必究        原创来源：http://chn.docer.com/works?userid=199329941#!/work_time"/>
          <p:cNvSpPr txBox="1"/>
          <p:nvPr/>
        </p:nvSpPr>
        <p:spPr>
          <a:xfrm>
            <a:off x="7660640" y="4887595"/>
            <a:ext cx="4251325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ROLES AND RESPONSIBILITIES</a:t>
            </a:r>
            <a:endParaRPr lang="en-US" altLang="zh-CN" sz="20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7050379" y="5026377"/>
            <a:ext cx="3071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115" y="228600"/>
            <a:ext cx="6771640" cy="64001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125" y="664774"/>
            <a:ext cx="3169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Trader Requirement</a:t>
            </a:r>
            <a:endParaRPr lang="en-US" sz="2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20125" y="1400175"/>
            <a:ext cx="44448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Specific features that a trader needs in a </a:t>
            </a:r>
            <a:endParaRPr lang="en-US" sz="2000" dirty="0"/>
          </a:p>
          <a:p>
            <a:r>
              <a:rPr lang="en-US" sz="2000" dirty="0"/>
              <a:t>trading platform to perform their job</a:t>
            </a:r>
            <a:endParaRPr lang="en-US" sz="2000" dirty="0"/>
          </a:p>
          <a:p>
            <a:r>
              <a:rPr lang="en-US" sz="2000" dirty="0"/>
              <a:t>effectively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05825" y="2996863"/>
            <a:ext cx="4747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Interface for allowing trader to register and login</a:t>
            </a:r>
            <a:endParaRPr lang="en-US" dirty="0"/>
          </a:p>
          <a:p>
            <a:r>
              <a:rPr lang="en-US" dirty="0"/>
              <a:t>With password requirement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5825" y="4224219"/>
            <a:ext cx="4911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Trader can view and update their profile , manage </a:t>
            </a:r>
            <a:endParaRPr lang="en-US" dirty="0"/>
          </a:p>
          <a:p>
            <a:r>
              <a:rPr lang="en-US" dirty="0"/>
              <a:t>shop, product and view sales figure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7477" y="5451575"/>
            <a:ext cx="4544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Trader can add and delete shop, product from </a:t>
            </a:r>
            <a:endParaRPr lang="en-US" dirty="0"/>
          </a:p>
          <a:p>
            <a:r>
              <a:rPr lang="en-US" dirty="0"/>
              <a:t>dashboard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663" y="178184"/>
            <a:ext cx="7841400" cy="65016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2937" y="655069"/>
            <a:ext cx="3746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Management and Non Functional</a:t>
            </a:r>
            <a:endParaRPr lang="en-US" sz="2000" b="1" dirty="0"/>
          </a:p>
          <a:p>
            <a:r>
              <a:rPr lang="en-US" sz="2000" b="1" dirty="0"/>
              <a:t>Requirement</a:t>
            </a:r>
            <a:endParaRPr 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92936" y="1584502"/>
            <a:ext cx="4393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Specific features that a management team or system must have to perform tasks and achieve objectives effectively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2935" y="4644550"/>
            <a:ext cx="43935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set of specifications that describe the system's operation capabilities and aim at improving its functionality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2936" y="2602730"/>
            <a:ext cx="4393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Apex login for admin with access to trader and user management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2936" y="3344430"/>
            <a:ext cx="4393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review, disable store, account, product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2935" y="5660213"/>
            <a:ext cx="4393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Performance optimizer for multiple user, password encryption, fast loading time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49" y="1109649"/>
            <a:ext cx="4638701" cy="46387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38091" y="380365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Website Logo</a:t>
            </a:r>
            <a:endParaRPr lang="en-US" sz="2400" b="1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5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0535" y="656273"/>
            <a:ext cx="3134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Product Development: </a:t>
            </a:r>
            <a:endParaRPr lang="en-US" sz="2400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/>
        </p:nvSpPr>
        <p:spPr>
          <a:xfrm>
            <a:off x="4399281" y="392370"/>
            <a:ext cx="33934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MONITORING PHASE</a:t>
            </a:r>
            <a:endParaRPr lang="en-US" altLang="zh-CN" sz="20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稻壳儿春秋广告/盗版必究        原创来源：http://chn.docer.com/works?userid=199329941#!/work_time"/>
          <p:cNvSpPr/>
          <p:nvPr/>
        </p:nvSpPr>
        <p:spPr bwMode="auto">
          <a:xfrm flipH="1">
            <a:off x="3840480" y="2835176"/>
            <a:ext cx="1691424" cy="1723952"/>
          </a:xfrm>
          <a:prstGeom prst="ellipse">
            <a:avLst/>
          </a:prstGeom>
          <a:solidFill>
            <a:srgbClr val="0286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00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稻壳儿春秋广告/盗版必究        原创来源：http://chn.docer.com/works?userid=199329941#!/work_time"/>
          <p:cNvSpPr txBox="1"/>
          <p:nvPr/>
        </p:nvSpPr>
        <p:spPr>
          <a:xfrm>
            <a:off x="8716010" y="3795757"/>
            <a:ext cx="2423795" cy="1033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Click here to add content of the text</a:t>
            </a:r>
            <a:r>
              <a:rPr lang="zh-CN" altLang="en-US" sz="105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，</a:t>
            </a:r>
            <a:r>
              <a:rPr lang="en-US" altLang="zh-CN" sz="105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and briefly explain your point of </a:t>
            </a:r>
            <a:r>
              <a:rPr lang="en-US" altLang="zh-CN" sz="1050" dirty="0" err="1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view.Click</a:t>
            </a:r>
            <a:r>
              <a:rPr lang="en-US" altLang="zh-CN" sz="105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 here to add content of the text</a:t>
            </a:r>
            <a:r>
              <a:rPr lang="zh-CN" altLang="en-US" sz="105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，</a:t>
            </a:r>
            <a:endParaRPr lang="zh-CN" altLang="en-US" sz="105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稻壳儿春秋广告/盗版必究        原创来源：http://chn.docer.com/works?userid=199329941#!/work_time"/>
          <p:cNvSpPr txBox="1"/>
          <p:nvPr/>
        </p:nvSpPr>
        <p:spPr>
          <a:xfrm>
            <a:off x="9209088" y="3335918"/>
            <a:ext cx="14363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ORACLE</a:t>
            </a:r>
            <a:endParaRPr lang="en-US" altLang="zh-CN" sz="24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稻壳儿春秋广告/盗版必究        原创来源：http://chn.docer.com/works?userid=199329941#!/work_time"/>
          <p:cNvSpPr/>
          <p:nvPr/>
        </p:nvSpPr>
        <p:spPr bwMode="auto">
          <a:xfrm flipH="1">
            <a:off x="6660096" y="2835176"/>
            <a:ext cx="1691424" cy="1723952"/>
          </a:xfrm>
          <a:prstGeom prst="ellipse">
            <a:avLst/>
          </a:prstGeom>
          <a:solidFill>
            <a:srgbClr val="0B506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00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Picture 1" descr="laptop-code-solid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386580" y="3417570"/>
            <a:ext cx="599440" cy="480060"/>
          </a:xfrm>
          <a:prstGeom prst="rect">
            <a:avLst/>
          </a:prstGeom>
        </p:spPr>
      </p:pic>
      <p:pic>
        <p:nvPicPr>
          <p:cNvPr id="3" name="Picture 2" descr="database-solid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4085" y="3444240"/>
            <a:ext cx="442595" cy="506730"/>
          </a:xfrm>
          <a:prstGeom prst="rect">
            <a:avLst/>
          </a:prstGeom>
        </p:spPr>
      </p:pic>
      <p:cxnSp>
        <p:nvCxnSpPr>
          <p:cNvPr id="18" name="Curved Connector 17"/>
          <p:cNvCxnSpPr/>
          <p:nvPr/>
        </p:nvCxnSpPr>
        <p:spPr>
          <a:xfrm>
            <a:off x="5416550" y="3239770"/>
            <a:ext cx="1358900" cy="914400"/>
          </a:xfrm>
          <a:prstGeom prst="curvedConnector3">
            <a:avLst>
              <a:gd name="adj1" fmla="val 50047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稻壳儿春秋广告/盗版必究        原创来源：http://chn.docer.com/works?userid=199329941#!/work_time"/>
          <p:cNvSpPr txBox="1"/>
          <p:nvPr/>
        </p:nvSpPr>
        <p:spPr>
          <a:xfrm>
            <a:off x="1999615" y="3335655"/>
            <a:ext cx="1050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PHP</a:t>
            </a:r>
            <a:endParaRPr lang="en-US" altLang="zh-CN" sz="24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稻壳儿春秋广告/盗版必究        原创来源：http://chn.docer.com/works?userid=199329941#!/work_time"/>
          <p:cNvSpPr txBox="1"/>
          <p:nvPr/>
        </p:nvSpPr>
        <p:spPr>
          <a:xfrm>
            <a:off x="1116330" y="3897357"/>
            <a:ext cx="2423795" cy="103361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05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Click here to add content of the text</a:t>
            </a:r>
            <a:r>
              <a:rPr lang="zh-CN" altLang="en-US" sz="105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，</a:t>
            </a:r>
            <a:r>
              <a:rPr lang="en-US" altLang="zh-CN" sz="105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and briefly explain your point of </a:t>
            </a:r>
            <a:r>
              <a:rPr lang="en-US" altLang="zh-CN" sz="1050" dirty="0" err="1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view.Click</a:t>
            </a:r>
            <a:r>
              <a:rPr lang="en-US" altLang="zh-CN" sz="105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 here to add content of the text</a:t>
            </a:r>
            <a:r>
              <a:rPr lang="zh-CN" altLang="en-US" sz="105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，</a:t>
            </a:r>
            <a:endParaRPr lang="zh-CN" altLang="en-US" sz="105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/>
        </p:nvSpPr>
        <p:spPr>
          <a:xfrm>
            <a:off x="4399281" y="392370"/>
            <a:ext cx="3393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ENTER TITLE</a:t>
            </a:r>
            <a:endParaRPr lang="en-US" altLang="zh-CN" sz="20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稻壳儿春秋广告/盗版必究        原创来源：http://chn.docer.com/works?userid=199329941#!/work_time"/>
          <p:cNvSpPr txBox="1"/>
          <p:nvPr/>
        </p:nvSpPr>
        <p:spPr>
          <a:xfrm>
            <a:off x="1466951" y="2927677"/>
            <a:ext cx="222650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ADMIN</a:t>
            </a:r>
            <a:endParaRPr lang="en-US" altLang="zh-CN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稻壳儿春秋广告/盗版必究        原创来源：http://chn.docer.com/works?userid=199329941#!/work_time"/>
          <p:cNvSpPr txBox="1"/>
          <p:nvPr/>
        </p:nvSpPr>
        <p:spPr>
          <a:xfrm>
            <a:off x="695325" y="3297009"/>
            <a:ext cx="3769760" cy="548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Click here to add content of the text</a:t>
            </a:r>
            <a:r>
              <a:rPr lang="zh-CN" altLang="en-US" sz="105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，</a:t>
            </a:r>
            <a:r>
              <a:rPr lang="en-US" altLang="zh-CN" sz="105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and briefly explain your point of </a:t>
            </a:r>
            <a:r>
              <a:rPr lang="en-US" altLang="zh-CN" sz="1050" dirty="0" err="1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view.Click</a:t>
            </a:r>
            <a:r>
              <a:rPr lang="en-US" altLang="zh-CN" sz="105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 here to add content of the text</a:t>
            </a:r>
            <a:r>
              <a:rPr lang="zh-CN" altLang="en-US" sz="105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，</a:t>
            </a:r>
            <a:endParaRPr lang="zh-CN" altLang="en-US" sz="105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稻壳儿春秋广告/盗版必究        原创来源：http://chn.docer.com/works?userid=199329941#!/work_time"/>
          <p:cNvSpPr txBox="1"/>
          <p:nvPr/>
        </p:nvSpPr>
        <p:spPr>
          <a:xfrm>
            <a:off x="8498543" y="2927677"/>
            <a:ext cx="222650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TRADER</a:t>
            </a:r>
            <a:endParaRPr lang="en-US" altLang="zh-CN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稻壳儿春秋广告/盗版必究        原创来源：http://chn.docer.com/works?userid=199329941#!/work_time"/>
          <p:cNvSpPr txBox="1"/>
          <p:nvPr/>
        </p:nvSpPr>
        <p:spPr>
          <a:xfrm>
            <a:off x="7726917" y="3297009"/>
            <a:ext cx="3769760" cy="548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Click here to add content of the text</a:t>
            </a:r>
            <a:r>
              <a:rPr lang="zh-CN" altLang="en-US" sz="105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，</a:t>
            </a:r>
            <a:r>
              <a:rPr lang="en-US" altLang="zh-CN" sz="105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and briefly explain your point of </a:t>
            </a:r>
            <a:r>
              <a:rPr lang="en-US" altLang="zh-CN" sz="1050" dirty="0" err="1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view.Click</a:t>
            </a:r>
            <a:r>
              <a:rPr lang="en-US" altLang="zh-CN" sz="105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 here to add content of the text</a:t>
            </a:r>
            <a:r>
              <a:rPr lang="zh-CN" altLang="en-US" sz="105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，</a:t>
            </a:r>
            <a:endParaRPr lang="zh-CN" altLang="en-US" sz="105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稻壳儿春秋广告/盗版必究        原创来源：http://chn.docer.com/works?userid=199329941#!/work_time"/>
          <p:cNvSpPr txBox="1"/>
          <p:nvPr/>
        </p:nvSpPr>
        <p:spPr>
          <a:xfrm>
            <a:off x="4982747" y="4390884"/>
            <a:ext cx="222650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USER</a:t>
            </a:r>
            <a:endParaRPr lang="en-US" altLang="zh-CN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稻壳儿春秋广告/盗版必究        原创来源：http://chn.docer.com/works?userid=199329941#!/work_time"/>
          <p:cNvSpPr txBox="1"/>
          <p:nvPr/>
        </p:nvSpPr>
        <p:spPr>
          <a:xfrm>
            <a:off x="4211121" y="4760216"/>
            <a:ext cx="3769760" cy="548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Click here to add content of the text</a:t>
            </a:r>
            <a:r>
              <a:rPr lang="zh-CN" altLang="en-US" sz="105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，</a:t>
            </a:r>
            <a:r>
              <a:rPr lang="en-US" altLang="zh-CN" sz="105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and briefly explain your point of </a:t>
            </a:r>
            <a:r>
              <a:rPr lang="en-US" altLang="zh-CN" sz="1050" dirty="0" err="1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view.Click</a:t>
            </a:r>
            <a:r>
              <a:rPr lang="en-US" altLang="zh-CN" sz="105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 here to add content of the text</a:t>
            </a:r>
            <a:r>
              <a:rPr lang="zh-CN" altLang="en-US" sz="105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，</a:t>
            </a:r>
            <a:endParaRPr lang="zh-CN" altLang="en-US" sz="105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Picture 2" descr="trademark-solid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56675" y="1924685"/>
            <a:ext cx="1191260" cy="953135"/>
          </a:xfrm>
          <a:prstGeom prst="rect">
            <a:avLst/>
          </a:prstGeom>
        </p:spPr>
      </p:pic>
      <p:pic>
        <p:nvPicPr>
          <p:cNvPr id="5" name="Picture 4" descr="user-regular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8005" y="3063875"/>
            <a:ext cx="1025525" cy="1172845"/>
          </a:xfrm>
          <a:prstGeom prst="rect">
            <a:avLst/>
          </a:prstGeom>
        </p:spPr>
      </p:pic>
      <p:pic>
        <p:nvPicPr>
          <p:cNvPr id="11" name="Picture 10" descr="administrato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910" y="1924685"/>
            <a:ext cx="835025" cy="840105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9" name="图片占位符 18" descr="C:\Users\Legion\Desktop\Picture1.pngPicture1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1297305" y="521335"/>
            <a:ext cx="3662045" cy="5172710"/>
          </a:xfrm>
        </p:spPr>
      </p:pic>
      <p:pic>
        <p:nvPicPr>
          <p:cNvPr id="2" name="图片占位符 18" descr="C:\Users\Legion\Desktop\Picture2.pngPicture2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>
            <a:fillRect/>
          </a:stretch>
        </p:blipFill>
        <p:spPr>
          <a:xfrm>
            <a:off x="6986588" y="609600"/>
            <a:ext cx="3449320" cy="5170170"/>
          </a:xfrm>
          <a:custGeom>
            <a:avLst/>
            <a:gdLst>
              <a:gd name="connsiteX0" fmla="*/ 0 w 3840480"/>
              <a:gd name="connsiteY0" fmla="*/ 0 h 4231937"/>
              <a:gd name="connsiteX1" fmla="*/ 3840480 w 3840480"/>
              <a:gd name="connsiteY1" fmla="*/ 0 h 4231937"/>
              <a:gd name="connsiteX2" fmla="*/ 3840480 w 3840480"/>
              <a:gd name="connsiteY2" fmla="*/ 4231937 h 4231937"/>
              <a:gd name="connsiteX3" fmla="*/ 0 w 3840480"/>
              <a:gd name="connsiteY3" fmla="*/ 4231937 h 423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0480" h="4231937">
                <a:moveTo>
                  <a:pt x="0" y="0"/>
                </a:moveTo>
                <a:lnTo>
                  <a:pt x="3840480" y="0"/>
                </a:lnTo>
                <a:lnTo>
                  <a:pt x="3840480" y="4231937"/>
                </a:lnTo>
                <a:lnTo>
                  <a:pt x="0" y="4231937"/>
                </a:lnTo>
                <a:close/>
              </a:path>
            </a:pathLst>
          </a:custGeom>
        </p:spPr>
      </p:pic>
      <p:sp>
        <p:nvSpPr>
          <p:cNvPr id="26" name="稻壳儿春秋广告/盗版必究        原创来源：http://chn.docer.com/works?userid=199329941#!/work_time"/>
          <p:cNvSpPr txBox="1"/>
          <p:nvPr/>
        </p:nvSpPr>
        <p:spPr>
          <a:xfrm>
            <a:off x="4558741" y="6138867"/>
            <a:ext cx="2655136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2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PROJECT SCOPE</a:t>
            </a:r>
            <a:endParaRPr lang="en-US" altLang="zh-CN" sz="20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/>
        </p:nvSpPr>
        <p:spPr>
          <a:xfrm>
            <a:off x="4399281" y="392370"/>
            <a:ext cx="33934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INITIATION PHASE</a:t>
            </a:r>
            <a:endParaRPr lang="en-US" altLang="zh-CN" sz="20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稻壳儿春秋广告/盗版必究        原创来源：http://chn.docer.com/works?userid=199329941#!/work_time"/>
          <p:cNvSpPr/>
          <p:nvPr/>
        </p:nvSpPr>
        <p:spPr bwMode="auto">
          <a:xfrm>
            <a:off x="871220" y="1680528"/>
            <a:ext cx="2581275" cy="3582987"/>
          </a:xfrm>
          <a:custGeom>
            <a:avLst/>
            <a:gdLst>
              <a:gd name="T0" fmla="*/ 128 w 149"/>
              <a:gd name="T1" fmla="*/ 208 h 208"/>
              <a:gd name="T2" fmla="*/ 21 w 149"/>
              <a:gd name="T3" fmla="*/ 208 h 208"/>
              <a:gd name="T4" fmla="*/ 0 w 149"/>
              <a:gd name="T5" fmla="*/ 187 h 208"/>
              <a:gd name="T6" fmla="*/ 0 w 149"/>
              <a:gd name="T7" fmla="*/ 21 h 208"/>
              <a:gd name="T8" fmla="*/ 21 w 149"/>
              <a:gd name="T9" fmla="*/ 0 h 208"/>
              <a:gd name="T10" fmla="*/ 128 w 149"/>
              <a:gd name="T11" fmla="*/ 0 h 208"/>
              <a:gd name="T12" fmla="*/ 149 w 149"/>
              <a:gd name="T13" fmla="*/ 21 h 208"/>
              <a:gd name="T14" fmla="*/ 149 w 149"/>
              <a:gd name="T15" fmla="*/ 187 h 208"/>
              <a:gd name="T16" fmla="*/ 128 w 149"/>
              <a:gd name="T17" fmla="*/ 20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208">
                <a:moveTo>
                  <a:pt x="128" y="208"/>
                </a:moveTo>
                <a:cubicBezTo>
                  <a:pt x="21" y="208"/>
                  <a:pt x="21" y="208"/>
                  <a:pt x="21" y="208"/>
                </a:cubicBezTo>
                <a:cubicBezTo>
                  <a:pt x="10" y="208"/>
                  <a:pt x="0" y="199"/>
                  <a:pt x="0" y="187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9"/>
                  <a:pt x="10" y="0"/>
                  <a:pt x="21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40" y="0"/>
                  <a:pt x="149" y="9"/>
                  <a:pt x="149" y="21"/>
                </a:cubicBezTo>
                <a:cubicBezTo>
                  <a:pt x="149" y="187"/>
                  <a:pt x="149" y="187"/>
                  <a:pt x="149" y="187"/>
                </a:cubicBezTo>
                <a:cubicBezTo>
                  <a:pt x="149" y="199"/>
                  <a:pt x="140" y="208"/>
                  <a:pt x="128" y="208"/>
                </a:cubicBezTo>
                <a:close/>
              </a:path>
            </a:pathLst>
          </a:custGeom>
          <a:solidFill>
            <a:srgbClr val="F67654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稻壳儿春秋广告/盗版必究        原创来源：http://chn.docer.com/works?userid=199329941#!/work_time"/>
          <p:cNvSpPr/>
          <p:nvPr/>
        </p:nvSpPr>
        <p:spPr bwMode="auto">
          <a:xfrm>
            <a:off x="1203166" y="1686561"/>
            <a:ext cx="1801813" cy="1082039"/>
          </a:xfrm>
          <a:custGeom>
            <a:avLst/>
            <a:gdLst>
              <a:gd name="T0" fmla="*/ 1135 w 1135"/>
              <a:gd name="T1" fmla="*/ 1129 h 1400"/>
              <a:gd name="T2" fmla="*/ 567 w 1135"/>
              <a:gd name="T3" fmla="*/ 1400 h 1400"/>
              <a:gd name="T4" fmla="*/ 0 w 1135"/>
              <a:gd name="T5" fmla="*/ 1129 h 1400"/>
              <a:gd name="T6" fmla="*/ 0 w 1135"/>
              <a:gd name="T7" fmla="*/ 0 h 1400"/>
              <a:gd name="T8" fmla="*/ 1135 w 1135"/>
              <a:gd name="T9" fmla="*/ 0 h 1400"/>
              <a:gd name="T10" fmla="*/ 1135 w 1135"/>
              <a:gd name="T11" fmla="*/ 1129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35" h="1400">
                <a:moveTo>
                  <a:pt x="1135" y="1129"/>
                </a:moveTo>
                <a:lnTo>
                  <a:pt x="567" y="1400"/>
                </a:lnTo>
                <a:lnTo>
                  <a:pt x="0" y="1129"/>
                </a:lnTo>
                <a:lnTo>
                  <a:pt x="0" y="0"/>
                </a:lnTo>
                <a:lnTo>
                  <a:pt x="1135" y="0"/>
                </a:lnTo>
                <a:lnTo>
                  <a:pt x="1135" y="1129"/>
                </a:lnTo>
                <a:close/>
              </a:path>
            </a:pathLst>
          </a:custGeom>
          <a:solidFill>
            <a:srgbClr val="F676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稻壳儿春秋广告/盗版必究        原创来源：http://chn.docer.com/works?userid=199329941#!/work_time"/>
          <p:cNvSpPr/>
          <p:nvPr/>
        </p:nvSpPr>
        <p:spPr bwMode="auto">
          <a:xfrm>
            <a:off x="1316672" y="5120958"/>
            <a:ext cx="1574800" cy="292100"/>
          </a:xfrm>
          <a:custGeom>
            <a:avLst/>
            <a:gdLst>
              <a:gd name="T0" fmla="*/ 82 w 91"/>
              <a:gd name="T1" fmla="*/ 17 h 17"/>
              <a:gd name="T2" fmla="*/ 8 w 91"/>
              <a:gd name="T3" fmla="*/ 17 h 17"/>
              <a:gd name="T4" fmla="*/ 0 w 91"/>
              <a:gd name="T5" fmla="*/ 9 h 17"/>
              <a:gd name="T6" fmla="*/ 0 w 91"/>
              <a:gd name="T7" fmla="*/ 9 h 17"/>
              <a:gd name="T8" fmla="*/ 8 w 91"/>
              <a:gd name="T9" fmla="*/ 0 h 17"/>
              <a:gd name="T10" fmla="*/ 82 w 91"/>
              <a:gd name="T11" fmla="*/ 0 h 17"/>
              <a:gd name="T12" fmla="*/ 91 w 91"/>
              <a:gd name="T13" fmla="*/ 9 h 17"/>
              <a:gd name="T14" fmla="*/ 91 w 91"/>
              <a:gd name="T15" fmla="*/ 9 h 17"/>
              <a:gd name="T16" fmla="*/ 82 w 91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1" h="17">
                <a:moveTo>
                  <a:pt x="82" y="17"/>
                </a:moveTo>
                <a:cubicBezTo>
                  <a:pt x="8" y="17"/>
                  <a:pt x="8" y="17"/>
                  <a:pt x="8" y="17"/>
                </a:cubicBezTo>
                <a:cubicBezTo>
                  <a:pt x="4" y="17"/>
                  <a:pt x="0" y="14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7" y="0"/>
                  <a:pt x="91" y="4"/>
                  <a:pt x="91" y="9"/>
                </a:cubicBezTo>
                <a:cubicBezTo>
                  <a:pt x="91" y="9"/>
                  <a:pt x="91" y="9"/>
                  <a:pt x="91" y="9"/>
                </a:cubicBezTo>
                <a:cubicBezTo>
                  <a:pt x="91" y="14"/>
                  <a:pt x="87" y="17"/>
                  <a:pt x="82" y="17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稻壳儿春秋广告/盗版必究        原创来源：http://chn.docer.com/works?userid=199329941#!/work_time"/>
          <p:cNvSpPr txBox="1"/>
          <p:nvPr/>
        </p:nvSpPr>
        <p:spPr>
          <a:xfrm>
            <a:off x="1083310" y="1876425"/>
            <a:ext cx="1981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PROJECT CHARTER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稻壳儿春秋广告/盗版必究        原创来源：http://chn.docer.com/works?userid=199329941#!/work_time"/>
          <p:cNvSpPr/>
          <p:nvPr/>
        </p:nvSpPr>
        <p:spPr bwMode="auto">
          <a:xfrm>
            <a:off x="4804410" y="1680528"/>
            <a:ext cx="2581275" cy="3582987"/>
          </a:xfrm>
          <a:custGeom>
            <a:avLst/>
            <a:gdLst>
              <a:gd name="T0" fmla="*/ 128 w 149"/>
              <a:gd name="T1" fmla="*/ 208 h 208"/>
              <a:gd name="T2" fmla="*/ 21 w 149"/>
              <a:gd name="T3" fmla="*/ 208 h 208"/>
              <a:gd name="T4" fmla="*/ 0 w 149"/>
              <a:gd name="T5" fmla="*/ 187 h 208"/>
              <a:gd name="T6" fmla="*/ 0 w 149"/>
              <a:gd name="T7" fmla="*/ 21 h 208"/>
              <a:gd name="T8" fmla="*/ 21 w 149"/>
              <a:gd name="T9" fmla="*/ 0 h 208"/>
              <a:gd name="T10" fmla="*/ 128 w 149"/>
              <a:gd name="T11" fmla="*/ 0 h 208"/>
              <a:gd name="T12" fmla="*/ 149 w 149"/>
              <a:gd name="T13" fmla="*/ 21 h 208"/>
              <a:gd name="T14" fmla="*/ 149 w 149"/>
              <a:gd name="T15" fmla="*/ 187 h 208"/>
              <a:gd name="T16" fmla="*/ 128 w 149"/>
              <a:gd name="T17" fmla="*/ 20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208">
                <a:moveTo>
                  <a:pt x="128" y="208"/>
                </a:moveTo>
                <a:cubicBezTo>
                  <a:pt x="21" y="208"/>
                  <a:pt x="21" y="208"/>
                  <a:pt x="21" y="208"/>
                </a:cubicBezTo>
                <a:cubicBezTo>
                  <a:pt x="10" y="208"/>
                  <a:pt x="0" y="199"/>
                  <a:pt x="0" y="187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9"/>
                  <a:pt x="10" y="0"/>
                  <a:pt x="21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40" y="0"/>
                  <a:pt x="149" y="9"/>
                  <a:pt x="149" y="21"/>
                </a:cubicBezTo>
                <a:cubicBezTo>
                  <a:pt x="149" y="187"/>
                  <a:pt x="149" y="187"/>
                  <a:pt x="149" y="187"/>
                </a:cubicBezTo>
                <a:cubicBezTo>
                  <a:pt x="149" y="199"/>
                  <a:pt x="140" y="208"/>
                  <a:pt x="128" y="208"/>
                </a:cubicBezTo>
                <a:close/>
              </a:path>
            </a:pathLst>
          </a:custGeom>
          <a:solidFill>
            <a:srgbClr val="0B506C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稻壳儿春秋广告/盗版必究        原创来源：http://chn.docer.com/works?userid=199329941#!/work_time"/>
          <p:cNvSpPr/>
          <p:nvPr/>
        </p:nvSpPr>
        <p:spPr bwMode="auto">
          <a:xfrm>
            <a:off x="5194141" y="1675131"/>
            <a:ext cx="1801813" cy="1082039"/>
          </a:xfrm>
          <a:custGeom>
            <a:avLst/>
            <a:gdLst>
              <a:gd name="T0" fmla="*/ 1135 w 1135"/>
              <a:gd name="T1" fmla="*/ 1129 h 1400"/>
              <a:gd name="T2" fmla="*/ 567 w 1135"/>
              <a:gd name="T3" fmla="*/ 1400 h 1400"/>
              <a:gd name="T4" fmla="*/ 0 w 1135"/>
              <a:gd name="T5" fmla="*/ 1129 h 1400"/>
              <a:gd name="T6" fmla="*/ 0 w 1135"/>
              <a:gd name="T7" fmla="*/ 0 h 1400"/>
              <a:gd name="T8" fmla="*/ 1135 w 1135"/>
              <a:gd name="T9" fmla="*/ 0 h 1400"/>
              <a:gd name="T10" fmla="*/ 1135 w 1135"/>
              <a:gd name="T11" fmla="*/ 1129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35" h="1400">
                <a:moveTo>
                  <a:pt x="1135" y="1129"/>
                </a:moveTo>
                <a:lnTo>
                  <a:pt x="567" y="1400"/>
                </a:lnTo>
                <a:lnTo>
                  <a:pt x="0" y="1129"/>
                </a:lnTo>
                <a:lnTo>
                  <a:pt x="0" y="0"/>
                </a:lnTo>
                <a:lnTo>
                  <a:pt x="1135" y="0"/>
                </a:lnTo>
                <a:lnTo>
                  <a:pt x="1135" y="1129"/>
                </a:lnTo>
                <a:close/>
              </a:path>
            </a:pathLst>
          </a:custGeom>
          <a:solidFill>
            <a:srgbClr val="0B506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稻壳儿春秋广告/盗版必究        原创来源：http://chn.docer.com/works?userid=199329941#!/work_time"/>
          <p:cNvSpPr/>
          <p:nvPr/>
        </p:nvSpPr>
        <p:spPr bwMode="auto">
          <a:xfrm>
            <a:off x="5308282" y="5109528"/>
            <a:ext cx="1574800" cy="292100"/>
          </a:xfrm>
          <a:custGeom>
            <a:avLst/>
            <a:gdLst>
              <a:gd name="T0" fmla="*/ 82 w 91"/>
              <a:gd name="T1" fmla="*/ 17 h 17"/>
              <a:gd name="T2" fmla="*/ 8 w 91"/>
              <a:gd name="T3" fmla="*/ 17 h 17"/>
              <a:gd name="T4" fmla="*/ 0 w 91"/>
              <a:gd name="T5" fmla="*/ 9 h 17"/>
              <a:gd name="T6" fmla="*/ 0 w 91"/>
              <a:gd name="T7" fmla="*/ 9 h 17"/>
              <a:gd name="T8" fmla="*/ 8 w 91"/>
              <a:gd name="T9" fmla="*/ 0 h 17"/>
              <a:gd name="T10" fmla="*/ 82 w 91"/>
              <a:gd name="T11" fmla="*/ 0 h 17"/>
              <a:gd name="T12" fmla="*/ 91 w 91"/>
              <a:gd name="T13" fmla="*/ 9 h 17"/>
              <a:gd name="T14" fmla="*/ 91 w 91"/>
              <a:gd name="T15" fmla="*/ 9 h 17"/>
              <a:gd name="T16" fmla="*/ 82 w 91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1" h="17">
                <a:moveTo>
                  <a:pt x="82" y="17"/>
                </a:moveTo>
                <a:cubicBezTo>
                  <a:pt x="8" y="17"/>
                  <a:pt x="8" y="17"/>
                  <a:pt x="8" y="17"/>
                </a:cubicBezTo>
                <a:cubicBezTo>
                  <a:pt x="4" y="17"/>
                  <a:pt x="0" y="14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7" y="0"/>
                  <a:pt x="91" y="4"/>
                  <a:pt x="91" y="9"/>
                </a:cubicBezTo>
                <a:cubicBezTo>
                  <a:pt x="91" y="9"/>
                  <a:pt x="91" y="9"/>
                  <a:pt x="91" y="9"/>
                </a:cubicBezTo>
                <a:cubicBezTo>
                  <a:pt x="91" y="14"/>
                  <a:pt x="87" y="17"/>
                  <a:pt x="82" y="17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稻壳儿春秋广告/盗版必究        原创来源：http://chn.docer.com/works?userid=199329941#!/work_time"/>
          <p:cNvSpPr txBox="1"/>
          <p:nvPr/>
        </p:nvSpPr>
        <p:spPr>
          <a:xfrm>
            <a:off x="5218430" y="1856740"/>
            <a:ext cx="17773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TEAM CONTRACT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585595" y="2981960"/>
            <a:ext cx="149860" cy="164465"/>
          </a:xfrm>
          <a:prstGeom prst="rect">
            <a:avLst/>
          </a:prstGeom>
          <a:solidFill>
            <a:srgbClr val="F67654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稻壳儿春秋广告/盗版必究        原创来源：http://chn.docer.com/works?userid=199329941#!/work_time"/>
          <p:cNvSpPr txBox="1"/>
          <p:nvPr/>
        </p:nvSpPr>
        <p:spPr>
          <a:xfrm>
            <a:off x="1735455" y="2981960"/>
            <a:ext cx="1132840" cy="198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7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PROJECT SCOPE</a:t>
            </a:r>
            <a:endParaRPr lang="en-US" altLang="zh-CN" sz="7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602740" y="2944495"/>
            <a:ext cx="107315" cy="2298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586230" y="3333115"/>
            <a:ext cx="149860" cy="1651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稻壳儿春秋广告/盗版必究        原创来源：http://chn.docer.com/works?userid=199329941#!/work_time"/>
          <p:cNvSpPr txBox="1"/>
          <p:nvPr/>
        </p:nvSpPr>
        <p:spPr>
          <a:xfrm>
            <a:off x="1735455" y="3316605"/>
            <a:ext cx="852805" cy="198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7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DURATION</a:t>
            </a:r>
            <a:endParaRPr lang="en-US" altLang="zh-CN" sz="7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585595" y="3302000"/>
            <a:ext cx="150495" cy="2298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3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586865" y="3684905"/>
            <a:ext cx="149225" cy="1428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5" name="稻壳儿春秋广告/盗版必究        原创来源：http://chn.docer.com/works?userid=199329941#!/work_time"/>
          <p:cNvSpPr txBox="1"/>
          <p:nvPr/>
        </p:nvSpPr>
        <p:spPr>
          <a:xfrm>
            <a:off x="1731010" y="3650615"/>
            <a:ext cx="1120775" cy="198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7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ESTIMATED BUDGET</a:t>
            </a:r>
            <a:endParaRPr lang="en-US" altLang="zh-CN" sz="7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579245" y="3642995"/>
            <a:ext cx="163195" cy="2298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581785" y="3985260"/>
            <a:ext cx="149860" cy="1517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稻壳儿春秋广告/盗版必究        原创来源：http://chn.docer.com/works?userid=199329941#!/work_time"/>
          <p:cNvSpPr txBox="1"/>
          <p:nvPr/>
        </p:nvSpPr>
        <p:spPr>
          <a:xfrm>
            <a:off x="1731010" y="3980815"/>
            <a:ext cx="1707515" cy="198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7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ROLES AND RESPONSIBILITIES</a:t>
            </a:r>
            <a:endParaRPr lang="en-US" altLang="zh-CN" sz="7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574800" y="3949700"/>
            <a:ext cx="163195" cy="2298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5535930" y="3327400"/>
            <a:ext cx="149860" cy="1644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稻壳儿春秋广告/盗版必究        原创来源：http://chn.docer.com/works?userid=199329941#!/work_time"/>
          <p:cNvSpPr txBox="1"/>
          <p:nvPr/>
        </p:nvSpPr>
        <p:spPr>
          <a:xfrm>
            <a:off x="5685790" y="3327400"/>
            <a:ext cx="1132840" cy="198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7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PURPOSE</a:t>
            </a:r>
            <a:endParaRPr lang="en-US" altLang="zh-CN" sz="7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5553075" y="3289935"/>
            <a:ext cx="107315" cy="2298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5536565" y="3678555"/>
            <a:ext cx="149860" cy="165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稻壳儿春秋广告/盗版必究        原创来源：http://chn.docer.com/works?userid=199329941#!/work_time"/>
          <p:cNvSpPr txBox="1"/>
          <p:nvPr/>
        </p:nvSpPr>
        <p:spPr>
          <a:xfrm>
            <a:off x="5686425" y="3662045"/>
            <a:ext cx="1432560" cy="198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7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BREACH OF CONTRACT</a:t>
            </a:r>
            <a:endParaRPr lang="en-US" altLang="zh-CN" sz="7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5535930" y="3647440"/>
            <a:ext cx="150495" cy="2298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稻壳儿春秋广告/盗版必究        原创来源：http://chn.docer.com/works?userid=199329941#!/work_time"/>
          <p:cNvSpPr/>
          <p:nvPr/>
        </p:nvSpPr>
        <p:spPr bwMode="auto">
          <a:xfrm>
            <a:off x="8737600" y="1686243"/>
            <a:ext cx="2581275" cy="3582987"/>
          </a:xfrm>
          <a:custGeom>
            <a:avLst/>
            <a:gdLst>
              <a:gd name="T0" fmla="*/ 128 w 149"/>
              <a:gd name="T1" fmla="*/ 208 h 208"/>
              <a:gd name="T2" fmla="*/ 21 w 149"/>
              <a:gd name="T3" fmla="*/ 208 h 208"/>
              <a:gd name="T4" fmla="*/ 0 w 149"/>
              <a:gd name="T5" fmla="*/ 187 h 208"/>
              <a:gd name="T6" fmla="*/ 0 w 149"/>
              <a:gd name="T7" fmla="*/ 21 h 208"/>
              <a:gd name="T8" fmla="*/ 21 w 149"/>
              <a:gd name="T9" fmla="*/ 0 h 208"/>
              <a:gd name="T10" fmla="*/ 128 w 149"/>
              <a:gd name="T11" fmla="*/ 0 h 208"/>
              <a:gd name="T12" fmla="*/ 149 w 149"/>
              <a:gd name="T13" fmla="*/ 21 h 208"/>
              <a:gd name="T14" fmla="*/ 149 w 149"/>
              <a:gd name="T15" fmla="*/ 187 h 208"/>
              <a:gd name="T16" fmla="*/ 128 w 149"/>
              <a:gd name="T17" fmla="*/ 20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208">
                <a:moveTo>
                  <a:pt x="128" y="208"/>
                </a:moveTo>
                <a:cubicBezTo>
                  <a:pt x="21" y="208"/>
                  <a:pt x="21" y="208"/>
                  <a:pt x="21" y="208"/>
                </a:cubicBezTo>
                <a:cubicBezTo>
                  <a:pt x="10" y="208"/>
                  <a:pt x="0" y="199"/>
                  <a:pt x="0" y="187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9"/>
                  <a:pt x="10" y="0"/>
                  <a:pt x="21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40" y="0"/>
                  <a:pt x="149" y="9"/>
                  <a:pt x="149" y="21"/>
                </a:cubicBezTo>
                <a:cubicBezTo>
                  <a:pt x="149" y="187"/>
                  <a:pt x="149" y="187"/>
                  <a:pt x="149" y="187"/>
                </a:cubicBezTo>
                <a:cubicBezTo>
                  <a:pt x="149" y="199"/>
                  <a:pt x="140" y="208"/>
                  <a:pt x="128" y="208"/>
                </a:cubicBezTo>
                <a:close/>
              </a:path>
            </a:pathLst>
          </a:custGeom>
          <a:solidFill>
            <a:schemeClr val="accent6">
              <a:lumMod val="75000"/>
              <a:alpha val="3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稻壳儿春秋广告/盗版必究        原创来源：http://chn.docer.com/works?userid=199329941#!/work_time"/>
          <p:cNvSpPr/>
          <p:nvPr/>
        </p:nvSpPr>
        <p:spPr bwMode="auto">
          <a:xfrm>
            <a:off x="9126696" y="1680846"/>
            <a:ext cx="1801813" cy="1082039"/>
          </a:xfrm>
          <a:custGeom>
            <a:avLst/>
            <a:gdLst>
              <a:gd name="T0" fmla="*/ 1135 w 1135"/>
              <a:gd name="T1" fmla="*/ 1129 h 1400"/>
              <a:gd name="T2" fmla="*/ 567 w 1135"/>
              <a:gd name="T3" fmla="*/ 1400 h 1400"/>
              <a:gd name="T4" fmla="*/ 0 w 1135"/>
              <a:gd name="T5" fmla="*/ 1129 h 1400"/>
              <a:gd name="T6" fmla="*/ 0 w 1135"/>
              <a:gd name="T7" fmla="*/ 0 h 1400"/>
              <a:gd name="T8" fmla="*/ 1135 w 1135"/>
              <a:gd name="T9" fmla="*/ 0 h 1400"/>
              <a:gd name="T10" fmla="*/ 1135 w 1135"/>
              <a:gd name="T11" fmla="*/ 1129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35" h="1400">
                <a:moveTo>
                  <a:pt x="1135" y="1129"/>
                </a:moveTo>
                <a:lnTo>
                  <a:pt x="567" y="1400"/>
                </a:lnTo>
                <a:lnTo>
                  <a:pt x="0" y="1129"/>
                </a:lnTo>
                <a:lnTo>
                  <a:pt x="0" y="0"/>
                </a:lnTo>
                <a:lnTo>
                  <a:pt x="1135" y="0"/>
                </a:lnTo>
                <a:lnTo>
                  <a:pt x="1135" y="1129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稻壳儿春秋广告/盗版必究        原创来源：http://chn.docer.com/works?userid=199329941#!/work_time"/>
          <p:cNvSpPr/>
          <p:nvPr/>
        </p:nvSpPr>
        <p:spPr bwMode="auto">
          <a:xfrm>
            <a:off x="9240837" y="5115243"/>
            <a:ext cx="1574800" cy="292100"/>
          </a:xfrm>
          <a:custGeom>
            <a:avLst/>
            <a:gdLst>
              <a:gd name="T0" fmla="*/ 82 w 91"/>
              <a:gd name="T1" fmla="*/ 17 h 17"/>
              <a:gd name="T2" fmla="*/ 8 w 91"/>
              <a:gd name="T3" fmla="*/ 17 h 17"/>
              <a:gd name="T4" fmla="*/ 0 w 91"/>
              <a:gd name="T5" fmla="*/ 9 h 17"/>
              <a:gd name="T6" fmla="*/ 0 w 91"/>
              <a:gd name="T7" fmla="*/ 9 h 17"/>
              <a:gd name="T8" fmla="*/ 8 w 91"/>
              <a:gd name="T9" fmla="*/ 0 h 17"/>
              <a:gd name="T10" fmla="*/ 82 w 91"/>
              <a:gd name="T11" fmla="*/ 0 h 17"/>
              <a:gd name="T12" fmla="*/ 91 w 91"/>
              <a:gd name="T13" fmla="*/ 9 h 17"/>
              <a:gd name="T14" fmla="*/ 91 w 91"/>
              <a:gd name="T15" fmla="*/ 9 h 17"/>
              <a:gd name="T16" fmla="*/ 82 w 91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1" h="17">
                <a:moveTo>
                  <a:pt x="82" y="17"/>
                </a:moveTo>
                <a:cubicBezTo>
                  <a:pt x="8" y="17"/>
                  <a:pt x="8" y="17"/>
                  <a:pt x="8" y="17"/>
                </a:cubicBezTo>
                <a:cubicBezTo>
                  <a:pt x="4" y="17"/>
                  <a:pt x="0" y="14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7" y="0"/>
                  <a:pt x="91" y="4"/>
                  <a:pt x="91" y="9"/>
                </a:cubicBezTo>
                <a:cubicBezTo>
                  <a:pt x="91" y="9"/>
                  <a:pt x="91" y="9"/>
                  <a:pt x="91" y="9"/>
                </a:cubicBezTo>
                <a:cubicBezTo>
                  <a:pt x="91" y="14"/>
                  <a:pt x="87" y="17"/>
                  <a:pt x="82" y="17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稻壳儿春秋广告/盗版必究        原创来源：http://chn.docer.com/works?userid=199329941#!/work_time"/>
          <p:cNvSpPr txBox="1"/>
          <p:nvPr/>
        </p:nvSpPr>
        <p:spPr>
          <a:xfrm>
            <a:off x="9150985" y="1862455"/>
            <a:ext cx="17773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TEAM 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MEETING 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9468485" y="3333115"/>
            <a:ext cx="149860" cy="1644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" name="稻壳儿春秋广告/盗版必究        原创来源：http://chn.docer.com/works?userid=199329941#!/work_time"/>
          <p:cNvSpPr txBox="1"/>
          <p:nvPr/>
        </p:nvSpPr>
        <p:spPr>
          <a:xfrm>
            <a:off x="9618345" y="3333115"/>
            <a:ext cx="1132840" cy="198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7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MEETING AGENDA</a:t>
            </a:r>
            <a:endParaRPr lang="en-US" altLang="zh-CN" sz="7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9485630" y="3295650"/>
            <a:ext cx="107315" cy="2298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9469120" y="3684270"/>
            <a:ext cx="149860" cy="165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9468485" y="3653155"/>
            <a:ext cx="150495" cy="2298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稻壳儿春秋广告/盗版必究        原创来源：http://chn.docer.com/works?userid=199329941#!/work_time"/>
          <p:cNvSpPr txBox="1"/>
          <p:nvPr/>
        </p:nvSpPr>
        <p:spPr>
          <a:xfrm>
            <a:off x="9618980" y="3642995"/>
            <a:ext cx="852805" cy="198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7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DURATION</a:t>
            </a:r>
            <a:endParaRPr lang="en-US" altLang="zh-CN" sz="7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/>
        </p:nvSpPr>
        <p:spPr>
          <a:xfrm>
            <a:off x="4399281" y="419040"/>
            <a:ext cx="33934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TEAM CONTRACT</a:t>
            </a:r>
            <a:endParaRPr lang="en-US" altLang="zh-CN" sz="20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稻壳儿春秋广告/盗版必究        原创来源：http://chn.docer.com/works?userid=199329941#!/work_time"/>
          <p:cNvSpPr/>
          <p:nvPr/>
        </p:nvSpPr>
        <p:spPr bwMode="auto">
          <a:xfrm>
            <a:off x="755889" y="1657129"/>
            <a:ext cx="5347255" cy="1230673"/>
          </a:xfrm>
          <a:custGeom>
            <a:avLst/>
            <a:gdLst>
              <a:gd name="T0" fmla="*/ 706 w 710"/>
              <a:gd name="T1" fmla="*/ 162 h 162"/>
              <a:gd name="T2" fmla="*/ 702 w 710"/>
              <a:gd name="T3" fmla="*/ 158 h 162"/>
              <a:gd name="T4" fmla="*/ 702 w 710"/>
              <a:gd name="T5" fmla="*/ 8 h 162"/>
              <a:gd name="T6" fmla="*/ 4 w 710"/>
              <a:gd name="T7" fmla="*/ 8 h 162"/>
              <a:gd name="T8" fmla="*/ 0 w 710"/>
              <a:gd name="T9" fmla="*/ 4 h 162"/>
              <a:gd name="T10" fmla="*/ 4 w 710"/>
              <a:gd name="T11" fmla="*/ 0 h 162"/>
              <a:gd name="T12" fmla="*/ 710 w 710"/>
              <a:gd name="T13" fmla="*/ 0 h 162"/>
              <a:gd name="T14" fmla="*/ 710 w 710"/>
              <a:gd name="T15" fmla="*/ 158 h 162"/>
              <a:gd name="T16" fmla="*/ 706 w 710"/>
              <a:gd name="T17" fmla="*/ 162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0" h="162">
                <a:moveTo>
                  <a:pt x="706" y="162"/>
                </a:moveTo>
                <a:cubicBezTo>
                  <a:pt x="704" y="162"/>
                  <a:pt x="702" y="161"/>
                  <a:pt x="702" y="158"/>
                </a:cubicBezTo>
                <a:cubicBezTo>
                  <a:pt x="702" y="8"/>
                  <a:pt x="702" y="8"/>
                  <a:pt x="702" y="8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710" y="0"/>
                  <a:pt x="710" y="0"/>
                  <a:pt x="710" y="0"/>
                </a:cubicBezTo>
                <a:cubicBezTo>
                  <a:pt x="710" y="158"/>
                  <a:pt x="710" y="158"/>
                  <a:pt x="710" y="158"/>
                </a:cubicBezTo>
                <a:cubicBezTo>
                  <a:pt x="710" y="161"/>
                  <a:pt x="708" y="162"/>
                  <a:pt x="706" y="162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稻壳儿春秋广告/盗版必究        原创来源：http://chn.docer.com/works?userid=199329941#!/work_time"/>
          <p:cNvSpPr/>
          <p:nvPr/>
        </p:nvSpPr>
        <p:spPr bwMode="auto">
          <a:xfrm>
            <a:off x="688182" y="1657129"/>
            <a:ext cx="1001266" cy="1945181"/>
          </a:xfrm>
          <a:custGeom>
            <a:avLst/>
            <a:gdLst>
              <a:gd name="T0" fmla="*/ 1257 w 1257"/>
              <a:gd name="T1" fmla="*/ 0 h 2442"/>
              <a:gd name="T2" fmla="*/ 1257 w 1257"/>
              <a:gd name="T3" fmla="*/ 2137 h 2442"/>
              <a:gd name="T4" fmla="*/ 624 w 1257"/>
              <a:gd name="T5" fmla="*/ 2442 h 2442"/>
              <a:gd name="T6" fmla="*/ 0 w 1257"/>
              <a:gd name="T7" fmla="*/ 2137 h 2442"/>
              <a:gd name="T8" fmla="*/ 0 w 1257"/>
              <a:gd name="T9" fmla="*/ 0 h 2442"/>
              <a:gd name="T10" fmla="*/ 1257 w 1257"/>
              <a:gd name="T11" fmla="*/ 0 h 2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57" h="2442">
                <a:moveTo>
                  <a:pt x="1257" y="0"/>
                </a:moveTo>
                <a:lnTo>
                  <a:pt x="1257" y="2137"/>
                </a:lnTo>
                <a:lnTo>
                  <a:pt x="624" y="2442"/>
                </a:lnTo>
                <a:lnTo>
                  <a:pt x="0" y="2137"/>
                </a:lnTo>
                <a:lnTo>
                  <a:pt x="0" y="0"/>
                </a:lnTo>
                <a:lnTo>
                  <a:pt x="1257" y="0"/>
                </a:lnTo>
                <a:close/>
              </a:path>
            </a:pathLst>
          </a:custGeom>
          <a:solidFill>
            <a:srgbClr val="F6765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稻壳儿春秋广告/盗版必究        原创来源：http://chn.docer.com/works?userid=199329941#!/work_time"/>
          <p:cNvSpPr/>
          <p:nvPr/>
        </p:nvSpPr>
        <p:spPr bwMode="auto">
          <a:xfrm>
            <a:off x="1185231" y="1657129"/>
            <a:ext cx="504218" cy="1945181"/>
          </a:xfrm>
          <a:custGeom>
            <a:avLst/>
            <a:gdLst>
              <a:gd name="T0" fmla="*/ 633 w 633"/>
              <a:gd name="T1" fmla="*/ 0 h 2442"/>
              <a:gd name="T2" fmla="*/ 633 w 633"/>
              <a:gd name="T3" fmla="*/ 2137 h 2442"/>
              <a:gd name="T4" fmla="*/ 0 w 633"/>
              <a:gd name="T5" fmla="*/ 2442 h 2442"/>
              <a:gd name="T6" fmla="*/ 0 w 633"/>
              <a:gd name="T7" fmla="*/ 0 h 2442"/>
              <a:gd name="T8" fmla="*/ 633 w 633"/>
              <a:gd name="T9" fmla="*/ 0 h 2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3" h="2442">
                <a:moveTo>
                  <a:pt x="633" y="0"/>
                </a:moveTo>
                <a:lnTo>
                  <a:pt x="633" y="2137"/>
                </a:lnTo>
                <a:lnTo>
                  <a:pt x="0" y="2442"/>
                </a:lnTo>
                <a:lnTo>
                  <a:pt x="0" y="0"/>
                </a:lnTo>
                <a:lnTo>
                  <a:pt x="633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稻壳儿春秋广告/盗版必究        原创来源：http://chn.docer.com/works?userid=199329941#!/work_time"/>
          <p:cNvSpPr txBox="1"/>
          <p:nvPr/>
        </p:nvSpPr>
        <p:spPr>
          <a:xfrm>
            <a:off x="1818624" y="2302484"/>
            <a:ext cx="3949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120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"Define and communicate clear objectives for successful project completion."</a:t>
            </a:r>
            <a:endParaRPr sz="120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3" name="稻壳儿春秋广告/盗版必究        原创来源：http://chn.docer.com/works?userid=199329941#!/work_time"/>
          <p:cNvSpPr txBox="1"/>
          <p:nvPr/>
        </p:nvSpPr>
        <p:spPr>
          <a:xfrm>
            <a:off x="1818626" y="1902374"/>
            <a:ext cx="229617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PURPOSE</a:t>
            </a:r>
            <a:endParaRPr lang="en-US" altLang="zh-CN" sz="20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稻壳儿春秋广告/盗版必究        原创来源：http://chn.docer.com/works?userid=199329941#!/work_time"/>
          <p:cNvSpPr/>
          <p:nvPr/>
        </p:nvSpPr>
        <p:spPr bwMode="auto">
          <a:xfrm>
            <a:off x="6156563" y="3847325"/>
            <a:ext cx="5347255" cy="1230673"/>
          </a:xfrm>
          <a:custGeom>
            <a:avLst/>
            <a:gdLst>
              <a:gd name="T0" fmla="*/ 706 w 710"/>
              <a:gd name="T1" fmla="*/ 162 h 162"/>
              <a:gd name="T2" fmla="*/ 702 w 710"/>
              <a:gd name="T3" fmla="*/ 158 h 162"/>
              <a:gd name="T4" fmla="*/ 702 w 710"/>
              <a:gd name="T5" fmla="*/ 8 h 162"/>
              <a:gd name="T6" fmla="*/ 4 w 710"/>
              <a:gd name="T7" fmla="*/ 8 h 162"/>
              <a:gd name="T8" fmla="*/ 0 w 710"/>
              <a:gd name="T9" fmla="*/ 4 h 162"/>
              <a:gd name="T10" fmla="*/ 4 w 710"/>
              <a:gd name="T11" fmla="*/ 0 h 162"/>
              <a:gd name="T12" fmla="*/ 710 w 710"/>
              <a:gd name="T13" fmla="*/ 0 h 162"/>
              <a:gd name="T14" fmla="*/ 710 w 710"/>
              <a:gd name="T15" fmla="*/ 158 h 162"/>
              <a:gd name="T16" fmla="*/ 706 w 710"/>
              <a:gd name="T17" fmla="*/ 162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0" h="162">
                <a:moveTo>
                  <a:pt x="706" y="162"/>
                </a:moveTo>
                <a:cubicBezTo>
                  <a:pt x="704" y="162"/>
                  <a:pt x="702" y="161"/>
                  <a:pt x="702" y="158"/>
                </a:cubicBezTo>
                <a:cubicBezTo>
                  <a:pt x="702" y="8"/>
                  <a:pt x="702" y="8"/>
                  <a:pt x="702" y="8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710" y="0"/>
                  <a:pt x="710" y="0"/>
                  <a:pt x="710" y="0"/>
                </a:cubicBezTo>
                <a:cubicBezTo>
                  <a:pt x="710" y="158"/>
                  <a:pt x="710" y="158"/>
                  <a:pt x="710" y="158"/>
                </a:cubicBezTo>
                <a:cubicBezTo>
                  <a:pt x="710" y="161"/>
                  <a:pt x="708" y="162"/>
                  <a:pt x="706" y="162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稻壳儿春秋广告/盗版必究        原创来源：http://chn.docer.com/works?userid=199329941#!/work_time"/>
          <p:cNvSpPr/>
          <p:nvPr/>
        </p:nvSpPr>
        <p:spPr bwMode="auto">
          <a:xfrm>
            <a:off x="6088856" y="3847325"/>
            <a:ext cx="1001266" cy="1945181"/>
          </a:xfrm>
          <a:custGeom>
            <a:avLst/>
            <a:gdLst>
              <a:gd name="T0" fmla="*/ 1257 w 1257"/>
              <a:gd name="T1" fmla="*/ 0 h 2442"/>
              <a:gd name="T2" fmla="*/ 1257 w 1257"/>
              <a:gd name="T3" fmla="*/ 2137 h 2442"/>
              <a:gd name="T4" fmla="*/ 624 w 1257"/>
              <a:gd name="T5" fmla="*/ 2442 h 2442"/>
              <a:gd name="T6" fmla="*/ 0 w 1257"/>
              <a:gd name="T7" fmla="*/ 2137 h 2442"/>
              <a:gd name="T8" fmla="*/ 0 w 1257"/>
              <a:gd name="T9" fmla="*/ 0 h 2442"/>
              <a:gd name="T10" fmla="*/ 1257 w 1257"/>
              <a:gd name="T11" fmla="*/ 0 h 2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57" h="2442">
                <a:moveTo>
                  <a:pt x="1257" y="0"/>
                </a:moveTo>
                <a:lnTo>
                  <a:pt x="1257" y="2137"/>
                </a:lnTo>
                <a:lnTo>
                  <a:pt x="624" y="2442"/>
                </a:lnTo>
                <a:lnTo>
                  <a:pt x="0" y="2137"/>
                </a:lnTo>
                <a:lnTo>
                  <a:pt x="0" y="0"/>
                </a:lnTo>
                <a:lnTo>
                  <a:pt x="1257" y="0"/>
                </a:lnTo>
                <a:close/>
              </a:path>
            </a:pathLst>
          </a:custGeom>
          <a:solidFill>
            <a:srgbClr val="0286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稻壳儿春秋广告/盗版必究        原创来源：http://chn.docer.com/works?userid=199329941#!/work_time"/>
          <p:cNvSpPr/>
          <p:nvPr/>
        </p:nvSpPr>
        <p:spPr bwMode="auto">
          <a:xfrm>
            <a:off x="6585905" y="3847325"/>
            <a:ext cx="504218" cy="1945181"/>
          </a:xfrm>
          <a:custGeom>
            <a:avLst/>
            <a:gdLst>
              <a:gd name="T0" fmla="*/ 633 w 633"/>
              <a:gd name="T1" fmla="*/ 0 h 2442"/>
              <a:gd name="T2" fmla="*/ 633 w 633"/>
              <a:gd name="T3" fmla="*/ 2137 h 2442"/>
              <a:gd name="T4" fmla="*/ 0 w 633"/>
              <a:gd name="T5" fmla="*/ 2442 h 2442"/>
              <a:gd name="T6" fmla="*/ 0 w 633"/>
              <a:gd name="T7" fmla="*/ 0 h 2442"/>
              <a:gd name="T8" fmla="*/ 633 w 633"/>
              <a:gd name="T9" fmla="*/ 0 h 2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3" h="2442">
                <a:moveTo>
                  <a:pt x="633" y="0"/>
                </a:moveTo>
                <a:lnTo>
                  <a:pt x="633" y="2137"/>
                </a:lnTo>
                <a:lnTo>
                  <a:pt x="0" y="2442"/>
                </a:lnTo>
                <a:lnTo>
                  <a:pt x="0" y="0"/>
                </a:lnTo>
                <a:lnTo>
                  <a:pt x="633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" name="稻壳儿春秋广告/盗版必究        原创来源：http://chn.docer.com/works?userid=199329941#!/work_time"/>
          <p:cNvSpPr txBox="1"/>
          <p:nvPr/>
        </p:nvSpPr>
        <p:spPr>
          <a:xfrm>
            <a:off x="7219298" y="4492680"/>
            <a:ext cx="3949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120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"Outline consequences and procedures for breach of contract to ensure accountability and mitigate risks."</a:t>
            </a:r>
            <a:endParaRPr sz="120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稻壳儿春秋广告/盗版必究        原创来源：http://chn.docer.com/works?userid=199329941#!/work_time"/>
          <p:cNvSpPr txBox="1"/>
          <p:nvPr/>
        </p:nvSpPr>
        <p:spPr>
          <a:xfrm>
            <a:off x="7219315" y="4093845"/>
            <a:ext cx="33870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BREACH OF CONTRACT </a:t>
            </a:r>
            <a:endParaRPr lang="en-US" altLang="zh-CN" sz="20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9" name="图片占位符 18" descr="C:\Users\Legion\Documents\Picture3.pngPicture3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1530350" y="693420"/>
            <a:ext cx="3602355" cy="5172710"/>
          </a:xfrm>
        </p:spPr>
      </p:pic>
      <p:pic>
        <p:nvPicPr>
          <p:cNvPr id="2" name="图片占位符 18" descr="C:\Users\Legion\Documents\Picture4.pngPicture4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>
            <a:fillRect/>
          </a:stretch>
        </p:blipFill>
        <p:spPr>
          <a:xfrm>
            <a:off x="6705283" y="718820"/>
            <a:ext cx="3449320" cy="4983480"/>
          </a:xfrm>
          <a:custGeom>
            <a:avLst/>
            <a:gdLst>
              <a:gd name="connsiteX0" fmla="*/ 0 w 3840480"/>
              <a:gd name="connsiteY0" fmla="*/ 0 h 4231937"/>
              <a:gd name="connsiteX1" fmla="*/ 3840480 w 3840480"/>
              <a:gd name="connsiteY1" fmla="*/ 0 h 4231937"/>
              <a:gd name="connsiteX2" fmla="*/ 3840480 w 3840480"/>
              <a:gd name="connsiteY2" fmla="*/ 4231937 h 4231937"/>
              <a:gd name="connsiteX3" fmla="*/ 0 w 3840480"/>
              <a:gd name="connsiteY3" fmla="*/ 4231937 h 423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0480" h="4231937">
                <a:moveTo>
                  <a:pt x="0" y="0"/>
                </a:moveTo>
                <a:lnTo>
                  <a:pt x="3840480" y="0"/>
                </a:lnTo>
                <a:lnTo>
                  <a:pt x="3840480" y="4231937"/>
                </a:lnTo>
                <a:lnTo>
                  <a:pt x="0" y="4231937"/>
                </a:lnTo>
                <a:close/>
              </a:path>
            </a:pathLst>
          </a:custGeom>
        </p:spPr>
      </p:pic>
      <p:sp>
        <p:nvSpPr>
          <p:cNvPr id="33" name="稻壳儿春秋广告/盗版必究        原创来源：http://chn.docer.com/works?userid=199329941#!/work_time"/>
          <p:cNvSpPr txBox="1"/>
          <p:nvPr/>
        </p:nvSpPr>
        <p:spPr>
          <a:xfrm>
            <a:off x="2453005" y="6001385"/>
            <a:ext cx="1757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PURPOSE</a:t>
            </a:r>
            <a:endParaRPr lang="en-US" altLang="zh-CN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稻壳儿春秋广告/盗版必究        原创来源：http://chn.docer.com/works?userid=199329941#!/work_time"/>
          <p:cNvSpPr txBox="1"/>
          <p:nvPr/>
        </p:nvSpPr>
        <p:spPr>
          <a:xfrm>
            <a:off x="6865620" y="6020435"/>
            <a:ext cx="33870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BREACH OF CONTRACT </a:t>
            </a:r>
            <a:endParaRPr lang="en-US" altLang="zh-CN" sz="20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/>
        </p:nvSpPr>
        <p:spPr>
          <a:xfrm>
            <a:off x="4399281" y="392370"/>
            <a:ext cx="339343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INITIATION PHASE</a:t>
            </a:r>
            <a:endParaRPr lang="en-US" altLang="zh-CN" sz="20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稻壳儿春秋广告/盗版必究        原创来源：http://chn.docer.com/works?userid=199329941#!/work_time"/>
          <p:cNvSpPr/>
          <p:nvPr/>
        </p:nvSpPr>
        <p:spPr bwMode="auto">
          <a:xfrm>
            <a:off x="871220" y="1680528"/>
            <a:ext cx="2581275" cy="3582987"/>
          </a:xfrm>
          <a:custGeom>
            <a:avLst/>
            <a:gdLst>
              <a:gd name="T0" fmla="*/ 128 w 149"/>
              <a:gd name="T1" fmla="*/ 208 h 208"/>
              <a:gd name="T2" fmla="*/ 21 w 149"/>
              <a:gd name="T3" fmla="*/ 208 h 208"/>
              <a:gd name="T4" fmla="*/ 0 w 149"/>
              <a:gd name="T5" fmla="*/ 187 h 208"/>
              <a:gd name="T6" fmla="*/ 0 w 149"/>
              <a:gd name="T7" fmla="*/ 21 h 208"/>
              <a:gd name="T8" fmla="*/ 21 w 149"/>
              <a:gd name="T9" fmla="*/ 0 h 208"/>
              <a:gd name="T10" fmla="*/ 128 w 149"/>
              <a:gd name="T11" fmla="*/ 0 h 208"/>
              <a:gd name="T12" fmla="*/ 149 w 149"/>
              <a:gd name="T13" fmla="*/ 21 h 208"/>
              <a:gd name="T14" fmla="*/ 149 w 149"/>
              <a:gd name="T15" fmla="*/ 187 h 208"/>
              <a:gd name="T16" fmla="*/ 128 w 149"/>
              <a:gd name="T17" fmla="*/ 20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208">
                <a:moveTo>
                  <a:pt x="128" y="208"/>
                </a:moveTo>
                <a:cubicBezTo>
                  <a:pt x="21" y="208"/>
                  <a:pt x="21" y="208"/>
                  <a:pt x="21" y="208"/>
                </a:cubicBezTo>
                <a:cubicBezTo>
                  <a:pt x="10" y="208"/>
                  <a:pt x="0" y="199"/>
                  <a:pt x="0" y="187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9"/>
                  <a:pt x="10" y="0"/>
                  <a:pt x="21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40" y="0"/>
                  <a:pt x="149" y="9"/>
                  <a:pt x="149" y="21"/>
                </a:cubicBezTo>
                <a:cubicBezTo>
                  <a:pt x="149" y="187"/>
                  <a:pt x="149" y="187"/>
                  <a:pt x="149" y="187"/>
                </a:cubicBezTo>
                <a:cubicBezTo>
                  <a:pt x="149" y="199"/>
                  <a:pt x="140" y="208"/>
                  <a:pt x="128" y="208"/>
                </a:cubicBezTo>
                <a:close/>
              </a:path>
            </a:pathLst>
          </a:custGeom>
          <a:solidFill>
            <a:srgbClr val="F67654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稻壳儿春秋广告/盗版必究        原创来源：http://chn.docer.com/works?userid=199329941#!/work_time"/>
          <p:cNvSpPr/>
          <p:nvPr/>
        </p:nvSpPr>
        <p:spPr bwMode="auto">
          <a:xfrm>
            <a:off x="1203166" y="1686561"/>
            <a:ext cx="1801813" cy="1082039"/>
          </a:xfrm>
          <a:custGeom>
            <a:avLst/>
            <a:gdLst>
              <a:gd name="T0" fmla="*/ 1135 w 1135"/>
              <a:gd name="T1" fmla="*/ 1129 h 1400"/>
              <a:gd name="T2" fmla="*/ 567 w 1135"/>
              <a:gd name="T3" fmla="*/ 1400 h 1400"/>
              <a:gd name="T4" fmla="*/ 0 w 1135"/>
              <a:gd name="T5" fmla="*/ 1129 h 1400"/>
              <a:gd name="T6" fmla="*/ 0 w 1135"/>
              <a:gd name="T7" fmla="*/ 0 h 1400"/>
              <a:gd name="T8" fmla="*/ 1135 w 1135"/>
              <a:gd name="T9" fmla="*/ 0 h 1400"/>
              <a:gd name="T10" fmla="*/ 1135 w 1135"/>
              <a:gd name="T11" fmla="*/ 1129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35" h="1400">
                <a:moveTo>
                  <a:pt x="1135" y="1129"/>
                </a:moveTo>
                <a:lnTo>
                  <a:pt x="567" y="1400"/>
                </a:lnTo>
                <a:lnTo>
                  <a:pt x="0" y="1129"/>
                </a:lnTo>
                <a:lnTo>
                  <a:pt x="0" y="0"/>
                </a:lnTo>
                <a:lnTo>
                  <a:pt x="1135" y="0"/>
                </a:lnTo>
                <a:lnTo>
                  <a:pt x="1135" y="1129"/>
                </a:lnTo>
                <a:close/>
              </a:path>
            </a:pathLst>
          </a:custGeom>
          <a:solidFill>
            <a:srgbClr val="F676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稻壳儿春秋广告/盗版必究        原创来源：http://chn.docer.com/works?userid=199329941#!/work_time"/>
          <p:cNvSpPr/>
          <p:nvPr/>
        </p:nvSpPr>
        <p:spPr bwMode="auto">
          <a:xfrm>
            <a:off x="1316672" y="5120958"/>
            <a:ext cx="1574800" cy="292100"/>
          </a:xfrm>
          <a:custGeom>
            <a:avLst/>
            <a:gdLst>
              <a:gd name="T0" fmla="*/ 82 w 91"/>
              <a:gd name="T1" fmla="*/ 17 h 17"/>
              <a:gd name="T2" fmla="*/ 8 w 91"/>
              <a:gd name="T3" fmla="*/ 17 h 17"/>
              <a:gd name="T4" fmla="*/ 0 w 91"/>
              <a:gd name="T5" fmla="*/ 9 h 17"/>
              <a:gd name="T6" fmla="*/ 0 w 91"/>
              <a:gd name="T7" fmla="*/ 9 h 17"/>
              <a:gd name="T8" fmla="*/ 8 w 91"/>
              <a:gd name="T9" fmla="*/ 0 h 17"/>
              <a:gd name="T10" fmla="*/ 82 w 91"/>
              <a:gd name="T11" fmla="*/ 0 h 17"/>
              <a:gd name="T12" fmla="*/ 91 w 91"/>
              <a:gd name="T13" fmla="*/ 9 h 17"/>
              <a:gd name="T14" fmla="*/ 91 w 91"/>
              <a:gd name="T15" fmla="*/ 9 h 17"/>
              <a:gd name="T16" fmla="*/ 82 w 91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1" h="17">
                <a:moveTo>
                  <a:pt x="82" y="17"/>
                </a:moveTo>
                <a:cubicBezTo>
                  <a:pt x="8" y="17"/>
                  <a:pt x="8" y="17"/>
                  <a:pt x="8" y="17"/>
                </a:cubicBezTo>
                <a:cubicBezTo>
                  <a:pt x="4" y="17"/>
                  <a:pt x="0" y="14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7" y="0"/>
                  <a:pt x="91" y="4"/>
                  <a:pt x="91" y="9"/>
                </a:cubicBezTo>
                <a:cubicBezTo>
                  <a:pt x="91" y="9"/>
                  <a:pt x="91" y="9"/>
                  <a:pt x="91" y="9"/>
                </a:cubicBezTo>
                <a:cubicBezTo>
                  <a:pt x="91" y="14"/>
                  <a:pt x="87" y="17"/>
                  <a:pt x="82" y="17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稻壳儿春秋广告/盗版必究        原创来源：http://chn.docer.com/works?userid=199329941#!/work_time"/>
          <p:cNvSpPr txBox="1"/>
          <p:nvPr/>
        </p:nvSpPr>
        <p:spPr>
          <a:xfrm>
            <a:off x="1083310" y="1876425"/>
            <a:ext cx="1981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PROJECT CHARTER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稻壳儿春秋广告/盗版必究        原创来源：http://chn.docer.com/works?userid=199329941#!/work_time"/>
          <p:cNvSpPr/>
          <p:nvPr/>
        </p:nvSpPr>
        <p:spPr bwMode="auto">
          <a:xfrm>
            <a:off x="4805045" y="1680528"/>
            <a:ext cx="2581275" cy="3582987"/>
          </a:xfrm>
          <a:custGeom>
            <a:avLst/>
            <a:gdLst>
              <a:gd name="T0" fmla="*/ 128 w 149"/>
              <a:gd name="T1" fmla="*/ 208 h 208"/>
              <a:gd name="T2" fmla="*/ 21 w 149"/>
              <a:gd name="T3" fmla="*/ 208 h 208"/>
              <a:gd name="T4" fmla="*/ 0 w 149"/>
              <a:gd name="T5" fmla="*/ 187 h 208"/>
              <a:gd name="T6" fmla="*/ 0 w 149"/>
              <a:gd name="T7" fmla="*/ 21 h 208"/>
              <a:gd name="T8" fmla="*/ 21 w 149"/>
              <a:gd name="T9" fmla="*/ 0 h 208"/>
              <a:gd name="T10" fmla="*/ 128 w 149"/>
              <a:gd name="T11" fmla="*/ 0 h 208"/>
              <a:gd name="T12" fmla="*/ 149 w 149"/>
              <a:gd name="T13" fmla="*/ 21 h 208"/>
              <a:gd name="T14" fmla="*/ 149 w 149"/>
              <a:gd name="T15" fmla="*/ 187 h 208"/>
              <a:gd name="T16" fmla="*/ 128 w 149"/>
              <a:gd name="T17" fmla="*/ 20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208">
                <a:moveTo>
                  <a:pt x="128" y="208"/>
                </a:moveTo>
                <a:cubicBezTo>
                  <a:pt x="21" y="208"/>
                  <a:pt x="21" y="208"/>
                  <a:pt x="21" y="208"/>
                </a:cubicBezTo>
                <a:cubicBezTo>
                  <a:pt x="10" y="208"/>
                  <a:pt x="0" y="199"/>
                  <a:pt x="0" y="187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9"/>
                  <a:pt x="10" y="0"/>
                  <a:pt x="21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40" y="0"/>
                  <a:pt x="149" y="9"/>
                  <a:pt x="149" y="21"/>
                </a:cubicBezTo>
                <a:cubicBezTo>
                  <a:pt x="149" y="187"/>
                  <a:pt x="149" y="187"/>
                  <a:pt x="149" y="187"/>
                </a:cubicBezTo>
                <a:cubicBezTo>
                  <a:pt x="149" y="199"/>
                  <a:pt x="140" y="208"/>
                  <a:pt x="128" y="208"/>
                </a:cubicBezTo>
                <a:close/>
              </a:path>
            </a:pathLst>
          </a:custGeom>
          <a:solidFill>
            <a:srgbClr val="0B506C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稻壳儿春秋广告/盗版必究        原创来源：http://chn.docer.com/works?userid=199329941#!/work_time"/>
          <p:cNvSpPr/>
          <p:nvPr/>
        </p:nvSpPr>
        <p:spPr bwMode="auto">
          <a:xfrm>
            <a:off x="5194141" y="1675131"/>
            <a:ext cx="1801813" cy="1082039"/>
          </a:xfrm>
          <a:custGeom>
            <a:avLst/>
            <a:gdLst>
              <a:gd name="T0" fmla="*/ 1135 w 1135"/>
              <a:gd name="T1" fmla="*/ 1129 h 1400"/>
              <a:gd name="T2" fmla="*/ 567 w 1135"/>
              <a:gd name="T3" fmla="*/ 1400 h 1400"/>
              <a:gd name="T4" fmla="*/ 0 w 1135"/>
              <a:gd name="T5" fmla="*/ 1129 h 1400"/>
              <a:gd name="T6" fmla="*/ 0 w 1135"/>
              <a:gd name="T7" fmla="*/ 0 h 1400"/>
              <a:gd name="T8" fmla="*/ 1135 w 1135"/>
              <a:gd name="T9" fmla="*/ 0 h 1400"/>
              <a:gd name="T10" fmla="*/ 1135 w 1135"/>
              <a:gd name="T11" fmla="*/ 1129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35" h="1400">
                <a:moveTo>
                  <a:pt x="1135" y="1129"/>
                </a:moveTo>
                <a:lnTo>
                  <a:pt x="567" y="1400"/>
                </a:lnTo>
                <a:lnTo>
                  <a:pt x="0" y="1129"/>
                </a:lnTo>
                <a:lnTo>
                  <a:pt x="0" y="0"/>
                </a:lnTo>
                <a:lnTo>
                  <a:pt x="1135" y="0"/>
                </a:lnTo>
                <a:lnTo>
                  <a:pt x="1135" y="1129"/>
                </a:lnTo>
                <a:close/>
              </a:path>
            </a:pathLst>
          </a:custGeom>
          <a:solidFill>
            <a:srgbClr val="0B506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稻壳儿春秋广告/盗版必究        原创来源：http://chn.docer.com/works?userid=199329941#!/work_time"/>
          <p:cNvSpPr/>
          <p:nvPr/>
        </p:nvSpPr>
        <p:spPr bwMode="auto">
          <a:xfrm>
            <a:off x="5308282" y="5109528"/>
            <a:ext cx="1574800" cy="292100"/>
          </a:xfrm>
          <a:custGeom>
            <a:avLst/>
            <a:gdLst>
              <a:gd name="T0" fmla="*/ 82 w 91"/>
              <a:gd name="T1" fmla="*/ 17 h 17"/>
              <a:gd name="T2" fmla="*/ 8 w 91"/>
              <a:gd name="T3" fmla="*/ 17 h 17"/>
              <a:gd name="T4" fmla="*/ 0 w 91"/>
              <a:gd name="T5" fmla="*/ 9 h 17"/>
              <a:gd name="T6" fmla="*/ 0 w 91"/>
              <a:gd name="T7" fmla="*/ 9 h 17"/>
              <a:gd name="T8" fmla="*/ 8 w 91"/>
              <a:gd name="T9" fmla="*/ 0 h 17"/>
              <a:gd name="T10" fmla="*/ 82 w 91"/>
              <a:gd name="T11" fmla="*/ 0 h 17"/>
              <a:gd name="T12" fmla="*/ 91 w 91"/>
              <a:gd name="T13" fmla="*/ 9 h 17"/>
              <a:gd name="T14" fmla="*/ 91 w 91"/>
              <a:gd name="T15" fmla="*/ 9 h 17"/>
              <a:gd name="T16" fmla="*/ 82 w 91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1" h="17">
                <a:moveTo>
                  <a:pt x="82" y="17"/>
                </a:moveTo>
                <a:cubicBezTo>
                  <a:pt x="8" y="17"/>
                  <a:pt x="8" y="17"/>
                  <a:pt x="8" y="17"/>
                </a:cubicBezTo>
                <a:cubicBezTo>
                  <a:pt x="4" y="17"/>
                  <a:pt x="0" y="14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7" y="0"/>
                  <a:pt x="91" y="4"/>
                  <a:pt x="91" y="9"/>
                </a:cubicBezTo>
                <a:cubicBezTo>
                  <a:pt x="91" y="9"/>
                  <a:pt x="91" y="9"/>
                  <a:pt x="91" y="9"/>
                </a:cubicBezTo>
                <a:cubicBezTo>
                  <a:pt x="91" y="14"/>
                  <a:pt x="87" y="17"/>
                  <a:pt x="82" y="17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稻壳儿春秋广告/盗版必究        原创来源：http://chn.docer.com/works?userid=199329941#!/work_time"/>
          <p:cNvSpPr txBox="1"/>
          <p:nvPr/>
        </p:nvSpPr>
        <p:spPr>
          <a:xfrm>
            <a:off x="5218430" y="1856740"/>
            <a:ext cx="17773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TEAM CONTRACT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585595" y="2981960"/>
            <a:ext cx="149860" cy="164465"/>
          </a:xfrm>
          <a:prstGeom prst="rect">
            <a:avLst/>
          </a:prstGeom>
          <a:solidFill>
            <a:srgbClr val="F67654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稻壳儿春秋广告/盗版必究        原创来源：http://chn.docer.com/works?userid=199329941#!/work_time"/>
          <p:cNvSpPr txBox="1"/>
          <p:nvPr/>
        </p:nvSpPr>
        <p:spPr>
          <a:xfrm>
            <a:off x="1735455" y="2981960"/>
            <a:ext cx="1132840" cy="198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7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PROJECT SCOPE</a:t>
            </a:r>
            <a:endParaRPr lang="en-US" altLang="zh-CN" sz="7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602740" y="2944495"/>
            <a:ext cx="107315" cy="2298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586230" y="3333115"/>
            <a:ext cx="149860" cy="165100"/>
          </a:xfrm>
          <a:prstGeom prst="rect">
            <a:avLst/>
          </a:prstGeom>
          <a:solidFill>
            <a:srgbClr val="02868F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稻壳儿春秋广告/盗版必究        原创来源：http://chn.docer.com/works?userid=199329941#!/work_time"/>
          <p:cNvSpPr txBox="1"/>
          <p:nvPr/>
        </p:nvSpPr>
        <p:spPr>
          <a:xfrm>
            <a:off x="1735455" y="3316605"/>
            <a:ext cx="852805" cy="198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7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DURATION</a:t>
            </a:r>
            <a:endParaRPr lang="en-US" altLang="zh-CN" sz="7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585595" y="3302000"/>
            <a:ext cx="150495" cy="2298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3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586865" y="3684905"/>
            <a:ext cx="149225" cy="142875"/>
          </a:xfrm>
          <a:prstGeom prst="rect">
            <a:avLst/>
          </a:prstGeom>
          <a:solidFill>
            <a:srgbClr val="0B506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5" name="稻壳儿春秋广告/盗版必究        原创来源：http://chn.docer.com/works?userid=199329941#!/work_time"/>
          <p:cNvSpPr txBox="1"/>
          <p:nvPr/>
        </p:nvSpPr>
        <p:spPr>
          <a:xfrm>
            <a:off x="1731010" y="3650615"/>
            <a:ext cx="1120775" cy="198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7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ESTIMATED BUDGET</a:t>
            </a:r>
            <a:endParaRPr lang="en-US" altLang="zh-CN" sz="7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579245" y="3642995"/>
            <a:ext cx="163195" cy="2298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581785" y="3985260"/>
            <a:ext cx="149860" cy="151765"/>
          </a:xfrm>
          <a:prstGeom prst="rect">
            <a:avLst/>
          </a:prstGeom>
          <a:solidFill>
            <a:srgbClr val="2A2625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稻壳儿春秋广告/盗版必究        原创来源：http://chn.docer.com/works?userid=199329941#!/work_time"/>
          <p:cNvSpPr txBox="1"/>
          <p:nvPr/>
        </p:nvSpPr>
        <p:spPr>
          <a:xfrm>
            <a:off x="1731010" y="3980815"/>
            <a:ext cx="1707515" cy="198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7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ROLES AND RESPONSIBILITIES</a:t>
            </a:r>
            <a:endParaRPr lang="en-US" altLang="zh-CN" sz="7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1574800" y="3949700"/>
            <a:ext cx="163195" cy="2298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5535930" y="3327400"/>
            <a:ext cx="149860" cy="164465"/>
          </a:xfrm>
          <a:prstGeom prst="rect">
            <a:avLst/>
          </a:prstGeom>
          <a:solidFill>
            <a:srgbClr val="F67654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稻壳儿春秋广告/盗版必究        原创来源：http://chn.docer.com/works?userid=199329941#!/work_time"/>
          <p:cNvSpPr txBox="1"/>
          <p:nvPr/>
        </p:nvSpPr>
        <p:spPr>
          <a:xfrm>
            <a:off x="5685790" y="3327400"/>
            <a:ext cx="1132840" cy="198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7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PARTICIPATION</a:t>
            </a:r>
            <a:endParaRPr lang="en-US" altLang="zh-CN" sz="7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5553075" y="3289935"/>
            <a:ext cx="107315" cy="2298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5536565" y="3678555"/>
            <a:ext cx="149860" cy="165100"/>
          </a:xfrm>
          <a:prstGeom prst="rect">
            <a:avLst/>
          </a:prstGeom>
          <a:solidFill>
            <a:srgbClr val="02868F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稻壳儿春秋广告/盗版必究        原创来源：http://chn.docer.com/works?userid=199329941#!/work_time"/>
          <p:cNvSpPr txBox="1"/>
          <p:nvPr/>
        </p:nvSpPr>
        <p:spPr>
          <a:xfrm>
            <a:off x="5686425" y="3662045"/>
            <a:ext cx="1432560" cy="198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7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BREACH OF CONTRACT</a:t>
            </a:r>
            <a:endParaRPr lang="en-US" altLang="zh-CN" sz="7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5535930" y="3647440"/>
            <a:ext cx="150495" cy="2298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稻壳儿春秋广告/盗版必究        原创来源：http://chn.docer.com/works?userid=199329941#!/work_time"/>
          <p:cNvSpPr/>
          <p:nvPr/>
        </p:nvSpPr>
        <p:spPr bwMode="auto">
          <a:xfrm>
            <a:off x="8737600" y="1686243"/>
            <a:ext cx="2581275" cy="3582987"/>
          </a:xfrm>
          <a:custGeom>
            <a:avLst/>
            <a:gdLst>
              <a:gd name="T0" fmla="*/ 128 w 149"/>
              <a:gd name="T1" fmla="*/ 208 h 208"/>
              <a:gd name="T2" fmla="*/ 21 w 149"/>
              <a:gd name="T3" fmla="*/ 208 h 208"/>
              <a:gd name="T4" fmla="*/ 0 w 149"/>
              <a:gd name="T5" fmla="*/ 187 h 208"/>
              <a:gd name="T6" fmla="*/ 0 w 149"/>
              <a:gd name="T7" fmla="*/ 21 h 208"/>
              <a:gd name="T8" fmla="*/ 21 w 149"/>
              <a:gd name="T9" fmla="*/ 0 h 208"/>
              <a:gd name="T10" fmla="*/ 128 w 149"/>
              <a:gd name="T11" fmla="*/ 0 h 208"/>
              <a:gd name="T12" fmla="*/ 149 w 149"/>
              <a:gd name="T13" fmla="*/ 21 h 208"/>
              <a:gd name="T14" fmla="*/ 149 w 149"/>
              <a:gd name="T15" fmla="*/ 187 h 208"/>
              <a:gd name="T16" fmla="*/ 128 w 149"/>
              <a:gd name="T17" fmla="*/ 20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208">
                <a:moveTo>
                  <a:pt x="128" y="208"/>
                </a:moveTo>
                <a:cubicBezTo>
                  <a:pt x="21" y="208"/>
                  <a:pt x="21" y="208"/>
                  <a:pt x="21" y="208"/>
                </a:cubicBezTo>
                <a:cubicBezTo>
                  <a:pt x="10" y="208"/>
                  <a:pt x="0" y="199"/>
                  <a:pt x="0" y="187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9"/>
                  <a:pt x="10" y="0"/>
                  <a:pt x="21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40" y="0"/>
                  <a:pt x="149" y="9"/>
                  <a:pt x="149" y="21"/>
                </a:cubicBezTo>
                <a:cubicBezTo>
                  <a:pt x="149" y="187"/>
                  <a:pt x="149" y="187"/>
                  <a:pt x="149" y="187"/>
                </a:cubicBezTo>
                <a:cubicBezTo>
                  <a:pt x="149" y="199"/>
                  <a:pt x="140" y="208"/>
                  <a:pt x="128" y="208"/>
                </a:cubicBezTo>
                <a:close/>
              </a:path>
            </a:pathLst>
          </a:custGeom>
          <a:solidFill>
            <a:schemeClr val="accent6">
              <a:lumMod val="75000"/>
              <a:alpha val="3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稻壳儿春秋广告/盗版必究        原创来源：http://chn.docer.com/works?userid=199329941#!/work_time"/>
          <p:cNvSpPr/>
          <p:nvPr/>
        </p:nvSpPr>
        <p:spPr bwMode="auto">
          <a:xfrm>
            <a:off x="9126696" y="1680846"/>
            <a:ext cx="1801813" cy="1082039"/>
          </a:xfrm>
          <a:custGeom>
            <a:avLst/>
            <a:gdLst>
              <a:gd name="T0" fmla="*/ 1135 w 1135"/>
              <a:gd name="T1" fmla="*/ 1129 h 1400"/>
              <a:gd name="T2" fmla="*/ 567 w 1135"/>
              <a:gd name="T3" fmla="*/ 1400 h 1400"/>
              <a:gd name="T4" fmla="*/ 0 w 1135"/>
              <a:gd name="T5" fmla="*/ 1129 h 1400"/>
              <a:gd name="T6" fmla="*/ 0 w 1135"/>
              <a:gd name="T7" fmla="*/ 0 h 1400"/>
              <a:gd name="T8" fmla="*/ 1135 w 1135"/>
              <a:gd name="T9" fmla="*/ 0 h 1400"/>
              <a:gd name="T10" fmla="*/ 1135 w 1135"/>
              <a:gd name="T11" fmla="*/ 1129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35" h="1400">
                <a:moveTo>
                  <a:pt x="1135" y="1129"/>
                </a:moveTo>
                <a:lnTo>
                  <a:pt x="567" y="1400"/>
                </a:lnTo>
                <a:lnTo>
                  <a:pt x="0" y="1129"/>
                </a:lnTo>
                <a:lnTo>
                  <a:pt x="0" y="0"/>
                </a:lnTo>
                <a:lnTo>
                  <a:pt x="1135" y="0"/>
                </a:lnTo>
                <a:lnTo>
                  <a:pt x="1135" y="1129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稻壳儿春秋广告/盗版必究        原创来源：http://chn.docer.com/works?userid=199329941#!/work_time"/>
          <p:cNvSpPr/>
          <p:nvPr/>
        </p:nvSpPr>
        <p:spPr bwMode="auto">
          <a:xfrm>
            <a:off x="9240837" y="5115243"/>
            <a:ext cx="1574800" cy="292100"/>
          </a:xfrm>
          <a:custGeom>
            <a:avLst/>
            <a:gdLst>
              <a:gd name="T0" fmla="*/ 82 w 91"/>
              <a:gd name="T1" fmla="*/ 17 h 17"/>
              <a:gd name="T2" fmla="*/ 8 w 91"/>
              <a:gd name="T3" fmla="*/ 17 h 17"/>
              <a:gd name="T4" fmla="*/ 0 w 91"/>
              <a:gd name="T5" fmla="*/ 9 h 17"/>
              <a:gd name="T6" fmla="*/ 0 w 91"/>
              <a:gd name="T7" fmla="*/ 9 h 17"/>
              <a:gd name="T8" fmla="*/ 8 w 91"/>
              <a:gd name="T9" fmla="*/ 0 h 17"/>
              <a:gd name="T10" fmla="*/ 82 w 91"/>
              <a:gd name="T11" fmla="*/ 0 h 17"/>
              <a:gd name="T12" fmla="*/ 91 w 91"/>
              <a:gd name="T13" fmla="*/ 9 h 17"/>
              <a:gd name="T14" fmla="*/ 91 w 91"/>
              <a:gd name="T15" fmla="*/ 9 h 17"/>
              <a:gd name="T16" fmla="*/ 82 w 91"/>
              <a:gd name="T1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1" h="17">
                <a:moveTo>
                  <a:pt x="82" y="17"/>
                </a:moveTo>
                <a:cubicBezTo>
                  <a:pt x="8" y="17"/>
                  <a:pt x="8" y="17"/>
                  <a:pt x="8" y="17"/>
                </a:cubicBezTo>
                <a:cubicBezTo>
                  <a:pt x="4" y="17"/>
                  <a:pt x="0" y="14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7" y="0"/>
                  <a:pt x="91" y="4"/>
                  <a:pt x="91" y="9"/>
                </a:cubicBezTo>
                <a:cubicBezTo>
                  <a:pt x="91" y="9"/>
                  <a:pt x="91" y="9"/>
                  <a:pt x="91" y="9"/>
                </a:cubicBezTo>
                <a:cubicBezTo>
                  <a:pt x="91" y="14"/>
                  <a:pt x="87" y="17"/>
                  <a:pt x="82" y="17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稻壳儿春秋广告/盗版必究        原创来源：http://chn.docer.com/works?userid=199329941#!/work_time"/>
          <p:cNvSpPr txBox="1"/>
          <p:nvPr/>
        </p:nvSpPr>
        <p:spPr>
          <a:xfrm>
            <a:off x="9150985" y="1862455"/>
            <a:ext cx="17773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TEAM 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MEETING 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9468485" y="3333115"/>
            <a:ext cx="149860" cy="164465"/>
          </a:xfrm>
          <a:prstGeom prst="rect">
            <a:avLst/>
          </a:prstGeom>
          <a:solidFill>
            <a:srgbClr val="F67654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" name="稻壳儿春秋广告/盗版必究        原创来源：http://chn.docer.com/works?userid=199329941#!/work_time"/>
          <p:cNvSpPr txBox="1"/>
          <p:nvPr/>
        </p:nvSpPr>
        <p:spPr>
          <a:xfrm>
            <a:off x="9618345" y="3333115"/>
            <a:ext cx="1132840" cy="198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7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MEETING AGENDA</a:t>
            </a:r>
            <a:endParaRPr lang="en-US" altLang="zh-CN" sz="7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9485630" y="3295650"/>
            <a:ext cx="107315" cy="2298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9469120" y="3684270"/>
            <a:ext cx="149860" cy="165100"/>
          </a:xfrm>
          <a:prstGeom prst="rect">
            <a:avLst/>
          </a:prstGeom>
          <a:solidFill>
            <a:srgbClr val="02868F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p>
            <a:pPr algn="ctr"/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9468485" y="3653155"/>
            <a:ext cx="150495" cy="2298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稻壳儿春秋广告/盗版必究        原创来源：http://chn.docer.com/works?userid=199329941#!/work_time"/>
          <p:cNvSpPr txBox="1"/>
          <p:nvPr/>
        </p:nvSpPr>
        <p:spPr>
          <a:xfrm>
            <a:off x="9618980" y="3642995"/>
            <a:ext cx="852805" cy="198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700" dirty="0"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DURATION</a:t>
            </a:r>
            <a:endParaRPr lang="en-US" altLang="zh-CN" sz="700" dirty="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稻壳儿春秋广告/盗版必究        原创来源：http://chn.docer.com/works?userid=199329941#!/work_time"/>
          <p:cNvSpPr/>
          <p:nvPr/>
        </p:nvSpPr>
        <p:spPr>
          <a:xfrm>
            <a:off x="75056" y="1"/>
            <a:ext cx="1387398" cy="693699"/>
          </a:xfrm>
          <a:custGeom>
            <a:avLst/>
            <a:gdLst>
              <a:gd name="connsiteX0" fmla="*/ 0 w 1387398"/>
              <a:gd name="connsiteY0" fmla="*/ 0 h 693699"/>
              <a:gd name="connsiteX1" fmla="*/ 1387398 w 1387398"/>
              <a:gd name="connsiteY1" fmla="*/ 0 h 693699"/>
              <a:gd name="connsiteX2" fmla="*/ 1334326 w 1387398"/>
              <a:gd name="connsiteY2" fmla="*/ 128128 h 693699"/>
              <a:gd name="connsiteX3" fmla="*/ 821827 w 1387398"/>
              <a:gd name="connsiteY3" fmla="*/ 640627 h 693699"/>
              <a:gd name="connsiteX4" fmla="*/ 565571 w 1387398"/>
              <a:gd name="connsiteY4" fmla="*/ 640627 h 693699"/>
              <a:gd name="connsiteX5" fmla="*/ 53072 w 1387398"/>
              <a:gd name="connsiteY5" fmla="*/ 128128 h 693699"/>
              <a:gd name="connsiteX6" fmla="*/ 0 w 1387398"/>
              <a:gd name="connsiteY6" fmla="*/ 0 h 69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7398" h="693699">
                <a:moveTo>
                  <a:pt x="0" y="0"/>
                </a:moveTo>
                <a:lnTo>
                  <a:pt x="1387398" y="0"/>
                </a:lnTo>
                <a:cubicBezTo>
                  <a:pt x="1387398" y="46373"/>
                  <a:pt x="1369708" y="92747"/>
                  <a:pt x="1334326" y="128128"/>
                </a:cubicBezTo>
                <a:lnTo>
                  <a:pt x="821827" y="640627"/>
                </a:lnTo>
                <a:cubicBezTo>
                  <a:pt x="751064" y="711390"/>
                  <a:pt x="636334" y="711390"/>
                  <a:pt x="565571" y="640627"/>
                </a:cubicBezTo>
                <a:lnTo>
                  <a:pt x="53072" y="128128"/>
                </a:lnTo>
                <a:cubicBezTo>
                  <a:pt x="17691" y="92747"/>
                  <a:pt x="0" y="46373"/>
                  <a:pt x="0" y="0"/>
                </a:cubicBezTo>
                <a:close/>
              </a:path>
            </a:pathLst>
          </a:custGeom>
          <a:solidFill>
            <a:srgbClr val="0B5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稻壳儿春秋广告/盗版必究        原创来源：http://chn.docer.com/works?userid=199329941#!/work_time"/>
          <p:cNvSpPr/>
          <p:nvPr/>
        </p:nvSpPr>
        <p:spPr>
          <a:xfrm>
            <a:off x="973258" y="0"/>
            <a:ext cx="838222" cy="419110"/>
          </a:xfrm>
          <a:custGeom>
            <a:avLst/>
            <a:gdLst>
              <a:gd name="connsiteX0" fmla="*/ 0 w 838222"/>
              <a:gd name="connsiteY0" fmla="*/ 0 h 419110"/>
              <a:gd name="connsiteX1" fmla="*/ 838222 w 838222"/>
              <a:gd name="connsiteY1" fmla="*/ 0 h 419110"/>
              <a:gd name="connsiteX2" fmla="*/ 806157 w 838222"/>
              <a:gd name="connsiteY2" fmla="*/ 77411 h 419110"/>
              <a:gd name="connsiteX3" fmla="*/ 496522 w 838222"/>
              <a:gd name="connsiteY3" fmla="*/ 387046 h 419110"/>
              <a:gd name="connsiteX4" fmla="*/ 341700 w 838222"/>
              <a:gd name="connsiteY4" fmla="*/ 387046 h 419110"/>
              <a:gd name="connsiteX5" fmla="*/ 32065 w 838222"/>
              <a:gd name="connsiteY5" fmla="*/ 77411 h 419110"/>
              <a:gd name="connsiteX6" fmla="*/ 0 w 838222"/>
              <a:gd name="connsiteY6" fmla="*/ 0 h 41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2" h="419110">
                <a:moveTo>
                  <a:pt x="0" y="0"/>
                </a:moveTo>
                <a:lnTo>
                  <a:pt x="838222" y="0"/>
                </a:lnTo>
                <a:cubicBezTo>
                  <a:pt x="838222" y="28017"/>
                  <a:pt x="827534" y="56035"/>
                  <a:pt x="806157" y="77411"/>
                </a:cubicBezTo>
                <a:lnTo>
                  <a:pt x="496522" y="387046"/>
                </a:lnTo>
                <a:cubicBezTo>
                  <a:pt x="453769" y="429799"/>
                  <a:pt x="384453" y="429799"/>
                  <a:pt x="341700" y="387046"/>
                </a:cubicBezTo>
                <a:lnTo>
                  <a:pt x="32065" y="77411"/>
                </a:lnTo>
                <a:cubicBezTo>
                  <a:pt x="10689" y="56035"/>
                  <a:pt x="0" y="28017"/>
                  <a:pt x="0" y="0"/>
                </a:cubicBezTo>
                <a:close/>
              </a:path>
            </a:pathLst>
          </a:custGeom>
          <a:solidFill>
            <a:srgbClr val="F67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10606842" y="6001428"/>
            <a:ext cx="1585158" cy="856572"/>
          </a:xfrm>
          <a:custGeom>
            <a:avLst/>
            <a:gdLst>
              <a:gd name="connsiteX0" fmla="*/ 982227 w 1585158"/>
              <a:gd name="connsiteY0" fmla="*/ 1 h 856572"/>
              <a:gd name="connsiteX1" fmla="*/ 1196736 w 1585158"/>
              <a:gd name="connsiteY1" fmla="*/ 88853 h 856572"/>
              <a:gd name="connsiteX2" fmla="*/ 1585158 w 1585158"/>
              <a:gd name="connsiteY2" fmla="*/ 477276 h 856572"/>
              <a:gd name="connsiteX3" fmla="*/ 1585158 w 1585158"/>
              <a:gd name="connsiteY3" fmla="*/ 856572 h 856572"/>
              <a:gd name="connsiteX4" fmla="*/ 0 w 1585158"/>
              <a:gd name="connsiteY4" fmla="*/ 856572 h 856572"/>
              <a:gd name="connsiteX5" fmla="*/ 767718 w 1585158"/>
              <a:gd name="connsiteY5" fmla="*/ 88853 h 856572"/>
              <a:gd name="connsiteX6" fmla="*/ 982227 w 1585158"/>
              <a:gd name="connsiteY6" fmla="*/ 1 h 85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5158" h="856572">
                <a:moveTo>
                  <a:pt x="982227" y="1"/>
                </a:moveTo>
                <a:cubicBezTo>
                  <a:pt x="1059864" y="0"/>
                  <a:pt x="1137501" y="29618"/>
                  <a:pt x="1196736" y="88853"/>
                </a:cubicBezTo>
                <a:lnTo>
                  <a:pt x="1585158" y="477276"/>
                </a:lnTo>
                <a:lnTo>
                  <a:pt x="1585158" y="856572"/>
                </a:lnTo>
                <a:lnTo>
                  <a:pt x="0" y="856572"/>
                </a:lnTo>
                <a:lnTo>
                  <a:pt x="767718" y="88853"/>
                </a:lnTo>
                <a:cubicBezTo>
                  <a:pt x="826953" y="29618"/>
                  <a:pt x="904590" y="0"/>
                  <a:pt x="982227" y="1"/>
                </a:cubicBezTo>
                <a:close/>
              </a:path>
            </a:pathLst>
          </a:custGeom>
          <a:solidFill>
            <a:srgbClr val="2A2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10848444" y="6419271"/>
            <a:ext cx="1101953" cy="438729"/>
          </a:xfrm>
          <a:custGeom>
            <a:avLst/>
            <a:gdLst>
              <a:gd name="connsiteX0" fmla="*/ 550977 w 1101953"/>
              <a:gd name="connsiteY0" fmla="*/ 0 h 438729"/>
              <a:gd name="connsiteX1" fmla="*/ 742595 w 1101953"/>
              <a:gd name="connsiteY1" fmla="*/ 79371 h 438729"/>
              <a:gd name="connsiteX2" fmla="*/ 1101953 w 1101953"/>
              <a:gd name="connsiteY2" fmla="*/ 438729 h 438729"/>
              <a:gd name="connsiteX3" fmla="*/ 0 w 1101953"/>
              <a:gd name="connsiteY3" fmla="*/ 438729 h 438729"/>
              <a:gd name="connsiteX4" fmla="*/ 359358 w 1101953"/>
              <a:gd name="connsiteY4" fmla="*/ 79371 h 438729"/>
              <a:gd name="connsiteX5" fmla="*/ 550977 w 1101953"/>
              <a:gd name="connsiteY5" fmla="*/ 0 h 43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953" h="438729">
                <a:moveTo>
                  <a:pt x="550977" y="0"/>
                </a:moveTo>
                <a:cubicBezTo>
                  <a:pt x="620329" y="0"/>
                  <a:pt x="689681" y="26457"/>
                  <a:pt x="742595" y="79371"/>
                </a:cubicBezTo>
                <a:lnTo>
                  <a:pt x="1101953" y="438729"/>
                </a:lnTo>
                <a:lnTo>
                  <a:pt x="0" y="438729"/>
                </a:lnTo>
                <a:lnTo>
                  <a:pt x="359358" y="79371"/>
                </a:lnTo>
                <a:cubicBezTo>
                  <a:pt x="412272" y="26457"/>
                  <a:pt x="481624" y="0"/>
                  <a:pt x="550977" y="0"/>
                </a:cubicBezTo>
                <a:close/>
              </a:path>
            </a:pathLst>
          </a:custGeom>
          <a:solidFill>
            <a:srgbClr val="0286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稻壳儿春秋广告/盗版必究        原创来源：http://chn.docer.com/works?userid=199329941#!/work_time"/>
          <p:cNvSpPr/>
          <p:nvPr/>
        </p:nvSpPr>
        <p:spPr>
          <a:xfrm>
            <a:off x="4558665" y="1670050"/>
            <a:ext cx="3074035" cy="3883025"/>
          </a:xfrm>
          <a:prstGeom prst="roundRect">
            <a:avLst/>
          </a:prstGeom>
          <a:solidFill>
            <a:srgbClr val="F6765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29230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稻壳儿春秋广告/盗版必究        原创来源：http://chn.docer.com/works?userid=199329941#!/work_time"/>
          <p:cNvSpPr txBox="1"/>
          <p:nvPr/>
        </p:nvSpPr>
        <p:spPr>
          <a:xfrm>
            <a:off x="4737100" y="3613785"/>
            <a:ext cx="2718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MEETING AGENDA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稻壳儿春秋广告/盗版必究        原创来源：http://chn.docer.com/works?userid=199329941#!/work_time"/>
          <p:cNvSpPr/>
          <p:nvPr/>
        </p:nvSpPr>
        <p:spPr bwMode="auto">
          <a:xfrm flipH="1">
            <a:off x="5519097" y="2164080"/>
            <a:ext cx="1153806" cy="1175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000"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稻壳儿春秋广告/盗版必究        原创来源：http://chn.docer.com/works?userid=199329941#!/work_time" descr="C:\Users\Legion\Downloads\20230420_142854.jpg20230420_142854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483235" y="2247265"/>
            <a:ext cx="3361690" cy="2474595"/>
          </a:xfrm>
          <a:prstGeom prst="round2DiagRect">
            <a:avLst/>
          </a:prstGeom>
        </p:spPr>
      </p:pic>
      <p:sp>
        <p:nvSpPr>
          <p:cNvPr id="2" name="稻壳儿春秋广告/盗版必究        原创来源：http://chn.docer.com/works?userid=199329941#!/work_time"/>
          <p:cNvSpPr/>
          <p:nvPr/>
        </p:nvSpPr>
        <p:spPr>
          <a:xfrm>
            <a:off x="5898515" y="2503805"/>
            <a:ext cx="394970" cy="496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85" y="16200"/>
                </a:moveTo>
                <a:cubicBezTo>
                  <a:pt x="5815" y="16200"/>
                  <a:pt x="5815" y="16200"/>
                  <a:pt x="5815" y="16200"/>
                </a:cubicBezTo>
                <a:cubicBezTo>
                  <a:pt x="5400" y="16200"/>
                  <a:pt x="4985" y="16538"/>
                  <a:pt x="4985" y="16875"/>
                </a:cubicBezTo>
                <a:cubicBezTo>
                  <a:pt x="4985" y="17213"/>
                  <a:pt x="5400" y="17550"/>
                  <a:pt x="5815" y="17550"/>
                </a:cubicBezTo>
                <a:cubicBezTo>
                  <a:pt x="15785" y="17550"/>
                  <a:pt x="15785" y="17550"/>
                  <a:pt x="15785" y="17550"/>
                </a:cubicBezTo>
                <a:cubicBezTo>
                  <a:pt x="16200" y="17550"/>
                  <a:pt x="16615" y="17213"/>
                  <a:pt x="16615" y="16875"/>
                </a:cubicBezTo>
                <a:cubicBezTo>
                  <a:pt x="16615" y="16538"/>
                  <a:pt x="16200" y="16200"/>
                  <a:pt x="15785" y="16200"/>
                </a:cubicBezTo>
                <a:close/>
                <a:moveTo>
                  <a:pt x="19108" y="3375"/>
                </a:moveTo>
                <a:cubicBezTo>
                  <a:pt x="17446" y="3375"/>
                  <a:pt x="17446" y="3375"/>
                  <a:pt x="17446" y="3375"/>
                </a:cubicBezTo>
                <a:cubicBezTo>
                  <a:pt x="17446" y="2700"/>
                  <a:pt x="16615" y="2025"/>
                  <a:pt x="15785" y="2025"/>
                </a:cubicBezTo>
                <a:cubicBezTo>
                  <a:pt x="14954" y="2025"/>
                  <a:pt x="14954" y="2025"/>
                  <a:pt x="14954" y="2025"/>
                </a:cubicBezTo>
                <a:cubicBezTo>
                  <a:pt x="14954" y="1350"/>
                  <a:pt x="14954" y="1350"/>
                  <a:pt x="14954" y="1350"/>
                </a:cubicBezTo>
                <a:cubicBezTo>
                  <a:pt x="14954" y="675"/>
                  <a:pt x="14123" y="0"/>
                  <a:pt x="13292" y="0"/>
                </a:cubicBezTo>
                <a:cubicBezTo>
                  <a:pt x="8308" y="0"/>
                  <a:pt x="8308" y="0"/>
                  <a:pt x="8308" y="0"/>
                </a:cubicBezTo>
                <a:cubicBezTo>
                  <a:pt x="7477" y="0"/>
                  <a:pt x="6646" y="675"/>
                  <a:pt x="6646" y="1350"/>
                </a:cubicBezTo>
                <a:cubicBezTo>
                  <a:pt x="6646" y="2025"/>
                  <a:pt x="6646" y="2025"/>
                  <a:pt x="6646" y="2025"/>
                </a:cubicBezTo>
                <a:cubicBezTo>
                  <a:pt x="5815" y="2025"/>
                  <a:pt x="5815" y="2025"/>
                  <a:pt x="5815" y="2025"/>
                </a:cubicBezTo>
                <a:cubicBezTo>
                  <a:pt x="4985" y="2025"/>
                  <a:pt x="4154" y="2700"/>
                  <a:pt x="4154" y="3375"/>
                </a:cubicBezTo>
                <a:cubicBezTo>
                  <a:pt x="2492" y="3375"/>
                  <a:pt x="2492" y="3375"/>
                  <a:pt x="2492" y="3375"/>
                </a:cubicBezTo>
                <a:cubicBezTo>
                  <a:pt x="1038" y="3375"/>
                  <a:pt x="0" y="4219"/>
                  <a:pt x="0" y="5400"/>
                </a:cubicBezTo>
                <a:cubicBezTo>
                  <a:pt x="0" y="19575"/>
                  <a:pt x="0" y="19575"/>
                  <a:pt x="0" y="19575"/>
                </a:cubicBezTo>
                <a:cubicBezTo>
                  <a:pt x="0" y="20756"/>
                  <a:pt x="1038" y="21600"/>
                  <a:pt x="2492" y="21600"/>
                </a:cubicBezTo>
                <a:cubicBezTo>
                  <a:pt x="19108" y="21600"/>
                  <a:pt x="19108" y="21600"/>
                  <a:pt x="19108" y="21600"/>
                </a:cubicBezTo>
                <a:cubicBezTo>
                  <a:pt x="20562" y="21600"/>
                  <a:pt x="21600" y="20756"/>
                  <a:pt x="21600" y="19575"/>
                </a:cubicBezTo>
                <a:cubicBezTo>
                  <a:pt x="21600" y="5400"/>
                  <a:pt x="21600" y="5400"/>
                  <a:pt x="21600" y="5400"/>
                </a:cubicBezTo>
                <a:cubicBezTo>
                  <a:pt x="21600" y="4219"/>
                  <a:pt x="20562" y="3375"/>
                  <a:pt x="19108" y="3375"/>
                </a:cubicBezTo>
                <a:close/>
                <a:moveTo>
                  <a:pt x="7062" y="3375"/>
                </a:moveTo>
                <a:cubicBezTo>
                  <a:pt x="8308" y="3375"/>
                  <a:pt x="8308" y="3375"/>
                  <a:pt x="8308" y="3375"/>
                </a:cubicBezTo>
                <a:cubicBezTo>
                  <a:pt x="8308" y="2700"/>
                  <a:pt x="8308" y="2700"/>
                  <a:pt x="8308" y="2700"/>
                </a:cubicBezTo>
                <a:cubicBezTo>
                  <a:pt x="8308" y="2025"/>
                  <a:pt x="9138" y="1350"/>
                  <a:pt x="9969" y="1350"/>
                </a:cubicBezTo>
                <a:cubicBezTo>
                  <a:pt x="11631" y="1350"/>
                  <a:pt x="11631" y="1350"/>
                  <a:pt x="11631" y="1350"/>
                </a:cubicBezTo>
                <a:cubicBezTo>
                  <a:pt x="12462" y="1350"/>
                  <a:pt x="13292" y="2025"/>
                  <a:pt x="13292" y="2700"/>
                </a:cubicBezTo>
                <a:cubicBezTo>
                  <a:pt x="13292" y="3375"/>
                  <a:pt x="13292" y="3375"/>
                  <a:pt x="13292" y="3375"/>
                </a:cubicBezTo>
                <a:cubicBezTo>
                  <a:pt x="14538" y="3375"/>
                  <a:pt x="14538" y="3375"/>
                  <a:pt x="14538" y="3375"/>
                </a:cubicBezTo>
                <a:cubicBezTo>
                  <a:pt x="15162" y="3375"/>
                  <a:pt x="15785" y="3881"/>
                  <a:pt x="15785" y="4388"/>
                </a:cubicBezTo>
                <a:cubicBezTo>
                  <a:pt x="15785" y="4894"/>
                  <a:pt x="15162" y="5400"/>
                  <a:pt x="14538" y="5400"/>
                </a:cubicBezTo>
                <a:cubicBezTo>
                  <a:pt x="7062" y="5400"/>
                  <a:pt x="7062" y="5400"/>
                  <a:pt x="7062" y="5400"/>
                </a:cubicBezTo>
                <a:cubicBezTo>
                  <a:pt x="6438" y="5400"/>
                  <a:pt x="5815" y="4894"/>
                  <a:pt x="5815" y="4388"/>
                </a:cubicBezTo>
                <a:cubicBezTo>
                  <a:pt x="5815" y="3881"/>
                  <a:pt x="6438" y="3375"/>
                  <a:pt x="7062" y="3375"/>
                </a:cubicBezTo>
                <a:close/>
                <a:moveTo>
                  <a:pt x="19938" y="18900"/>
                </a:moveTo>
                <a:cubicBezTo>
                  <a:pt x="19938" y="19744"/>
                  <a:pt x="19108" y="20250"/>
                  <a:pt x="18277" y="20250"/>
                </a:cubicBezTo>
                <a:cubicBezTo>
                  <a:pt x="3323" y="20250"/>
                  <a:pt x="3323" y="20250"/>
                  <a:pt x="3323" y="20250"/>
                </a:cubicBezTo>
                <a:cubicBezTo>
                  <a:pt x="2492" y="20250"/>
                  <a:pt x="1662" y="19744"/>
                  <a:pt x="1662" y="18900"/>
                </a:cubicBezTo>
                <a:cubicBezTo>
                  <a:pt x="1662" y="6075"/>
                  <a:pt x="1662" y="6075"/>
                  <a:pt x="1662" y="6075"/>
                </a:cubicBezTo>
                <a:cubicBezTo>
                  <a:pt x="1662" y="5400"/>
                  <a:pt x="2492" y="4725"/>
                  <a:pt x="3323" y="4725"/>
                </a:cubicBezTo>
                <a:cubicBezTo>
                  <a:pt x="4154" y="4725"/>
                  <a:pt x="4154" y="4725"/>
                  <a:pt x="4154" y="4725"/>
                </a:cubicBezTo>
                <a:cubicBezTo>
                  <a:pt x="4154" y="5400"/>
                  <a:pt x="4154" y="5400"/>
                  <a:pt x="4154" y="5400"/>
                </a:cubicBezTo>
                <a:cubicBezTo>
                  <a:pt x="4154" y="6244"/>
                  <a:pt x="4985" y="6750"/>
                  <a:pt x="5815" y="6750"/>
                </a:cubicBezTo>
                <a:cubicBezTo>
                  <a:pt x="15785" y="6750"/>
                  <a:pt x="15785" y="6750"/>
                  <a:pt x="15785" y="6750"/>
                </a:cubicBezTo>
                <a:cubicBezTo>
                  <a:pt x="16823" y="6750"/>
                  <a:pt x="17238" y="6075"/>
                  <a:pt x="17446" y="5400"/>
                </a:cubicBezTo>
                <a:cubicBezTo>
                  <a:pt x="17446" y="5231"/>
                  <a:pt x="17446" y="4894"/>
                  <a:pt x="17446" y="4725"/>
                </a:cubicBezTo>
                <a:cubicBezTo>
                  <a:pt x="18277" y="4725"/>
                  <a:pt x="18277" y="4725"/>
                  <a:pt x="18277" y="4725"/>
                </a:cubicBezTo>
                <a:cubicBezTo>
                  <a:pt x="19108" y="4725"/>
                  <a:pt x="19938" y="5400"/>
                  <a:pt x="19938" y="6075"/>
                </a:cubicBezTo>
                <a:cubicBezTo>
                  <a:pt x="19938" y="18900"/>
                  <a:pt x="19938" y="18900"/>
                  <a:pt x="19938" y="18900"/>
                </a:cubicBezTo>
                <a:close/>
                <a:moveTo>
                  <a:pt x="15785" y="12825"/>
                </a:moveTo>
                <a:cubicBezTo>
                  <a:pt x="5815" y="12825"/>
                  <a:pt x="5815" y="12825"/>
                  <a:pt x="5815" y="12825"/>
                </a:cubicBezTo>
                <a:cubicBezTo>
                  <a:pt x="5400" y="12825"/>
                  <a:pt x="4985" y="13162"/>
                  <a:pt x="4985" y="13500"/>
                </a:cubicBezTo>
                <a:cubicBezTo>
                  <a:pt x="4985" y="13838"/>
                  <a:pt x="5400" y="14175"/>
                  <a:pt x="5815" y="14175"/>
                </a:cubicBezTo>
                <a:cubicBezTo>
                  <a:pt x="15785" y="14175"/>
                  <a:pt x="15785" y="14175"/>
                  <a:pt x="15785" y="14175"/>
                </a:cubicBezTo>
                <a:cubicBezTo>
                  <a:pt x="16200" y="14175"/>
                  <a:pt x="16615" y="13838"/>
                  <a:pt x="16615" y="13500"/>
                </a:cubicBezTo>
                <a:cubicBezTo>
                  <a:pt x="16615" y="13162"/>
                  <a:pt x="16200" y="12825"/>
                  <a:pt x="15785" y="12825"/>
                </a:cubicBezTo>
                <a:close/>
                <a:moveTo>
                  <a:pt x="15785" y="9450"/>
                </a:moveTo>
                <a:cubicBezTo>
                  <a:pt x="5815" y="9450"/>
                  <a:pt x="5815" y="9450"/>
                  <a:pt x="5815" y="9450"/>
                </a:cubicBezTo>
                <a:cubicBezTo>
                  <a:pt x="5400" y="9450"/>
                  <a:pt x="4985" y="9788"/>
                  <a:pt x="4985" y="10125"/>
                </a:cubicBezTo>
                <a:cubicBezTo>
                  <a:pt x="4985" y="10462"/>
                  <a:pt x="5400" y="10800"/>
                  <a:pt x="5815" y="10800"/>
                </a:cubicBezTo>
                <a:cubicBezTo>
                  <a:pt x="15785" y="10800"/>
                  <a:pt x="15785" y="10800"/>
                  <a:pt x="15785" y="10800"/>
                </a:cubicBezTo>
                <a:cubicBezTo>
                  <a:pt x="16200" y="10800"/>
                  <a:pt x="16615" y="10462"/>
                  <a:pt x="16615" y="10125"/>
                </a:cubicBezTo>
                <a:cubicBezTo>
                  <a:pt x="16615" y="9788"/>
                  <a:pt x="16200" y="9450"/>
                  <a:pt x="15785" y="945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22860" rIns="22860"/>
          <a:lstStyle/>
          <a:p>
            <a:pPr defTabSz="1219200">
              <a:defRPr sz="4800">
                <a:solidFill>
                  <a:srgbClr val="27282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24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070" y="1915160"/>
            <a:ext cx="3769995" cy="3392805"/>
          </a:xfrm>
          <a:prstGeom prst="rect">
            <a:avLst/>
          </a:prstGeom>
          <a:ln w="12700" cap="rnd" cmpd="sng">
            <a:solidFill>
              <a:schemeClr val="accent1">
                <a:alpha val="15000"/>
              </a:schemeClr>
            </a:solidFill>
            <a:prstDash val="sysDot"/>
          </a:ln>
        </p:spPr>
      </p:pic>
      <p:sp>
        <p:nvSpPr>
          <p:cNvPr id="14" name="稻壳儿春秋广告/盗版必究        原创来源：http://chn.docer.com/works?userid=199329941#!/work_time"/>
          <p:cNvSpPr txBox="1"/>
          <p:nvPr/>
        </p:nvSpPr>
        <p:spPr>
          <a:xfrm>
            <a:off x="4915535" y="3982085"/>
            <a:ext cx="24936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sz="1200">
                <a:solidFill>
                  <a:schemeClr val="bg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Create and distribute meeting agendas in advance to ensure productive and efficient use of time</a:t>
            </a:r>
            <a:endParaRPr sz="1200">
              <a:solidFill>
                <a:schemeClr val="bg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稻壳儿春秋广告/盗版必究        原创来源：http://chn.docer.com/works?userid=199329941#!/work_time"/>
          <p:cNvSpPr txBox="1"/>
          <p:nvPr/>
        </p:nvSpPr>
        <p:spPr>
          <a:xfrm>
            <a:off x="4839335" y="332105"/>
            <a:ext cx="17773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TEAM </a:t>
            </a: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Droid Sans Fallback" panose="020B0502000000000001" pitchFamily="50" charset="-128"/>
                <a:cs typeface="Arial" panose="020B0604020202020204" pitchFamily="34" charset="0"/>
                <a:sym typeface="Arial" panose="020B0604020202020204" pitchFamily="34" charset="0"/>
              </a:rPr>
              <a:t>MEETING </a:t>
            </a: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  <a:ea typeface="Droid Sans Fallback" panose="020B0502000000000001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4853</Words>
  <Application>WPS Presentation</Application>
  <PresentationFormat>Widescreen</PresentationFormat>
  <Paragraphs>437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9" baseType="lpstr">
      <vt:lpstr>Arial</vt:lpstr>
      <vt:lpstr>SimSun</vt:lpstr>
      <vt:lpstr>Wingdings</vt:lpstr>
      <vt:lpstr>Droid Sans Fallback</vt:lpstr>
      <vt:lpstr>Yu Gothic UI</vt:lpstr>
      <vt:lpstr>Calibri</vt:lpstr>
      <vt:lpstr>Microsoft YaHei</vt:lpstr>
      <vt:lpstr>Arial Unicode MS</vt:lpstr>
      <vt:lpstr>Calibri Light</vt:lpstr>
      <vt:lpstr>Gill Sans Ultra Bold</vt:lpstr>
      <vt:lpstr>Tw Cen MT</vt:lpstr>
      <vt:lpstr>Adobe Gothic Std B</vt:lpstr>
      <vt:lpstr>Yu Gothic UI Semibold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ACER</cp:lastModifiedBy>
  <cp:revision>2</cp:revision>
  <dcterms:created xsi:type="dcterms:W3CDTF">2023-04-30T18:44:00Z</dcterms:created>
  <dcterms:modified xsi:type="dcterms:W3CDTF">2023-05-02T06:19:13Z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3A84CA0FDF4F44BBB92A88B5D48D06A8</vt:lpwstr>
  </property>
  <property fmtid="{D5CDD505-2E9C-101B-9397-08002B2CF9AE}" pid="3" name="KSOProductBuildVer">
    <vt:lpwstr>1033-11.2.0.11536</vt:lpwstr>
  </property>
</Properties>
</file>